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notesMasterIdLst>
    <p:notesMasterId r:id="rId1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4182690" name="Google Shape;3;n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6801573" name="Google Shape;4;n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5630029" name="Google Shape;60;p1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086827" name="Google Shape;61;p1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6162573" name="Google Shape;66;p2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1352844" name="Google Shape;67;p2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878774" name="Google Shape;72;p3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5190863" name="Google Shape;73;p3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4960782" name="Google Shape;78;p5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4098241" name="Google Shape;79;p5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1272150" name="Google Shape;84;g352bd5b0b68_1_12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309749" name="Google Shape;85;g352bd5b0b68_1_12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404875" name="Google Shape;90;p6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402352" name="Google Shape;91;p6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2622175" name="Google Shape;97;p8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4786769" name="Google Shape;98;p8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5388681" name="Google Shape;103;g352bd5b0b68_1_26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5534486" name="Google Shape;104;g352bd5b0b68_1_26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0766522" name="Google Shape;109;p10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8625357" name="Google Shape;110;p10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953737" name="Google Shape;115;p11:notes"/>
          <p:cNvSpPr/>
          <p:nvPr>
            <p:ph type="sldImg" idx="2"/>
          </p:nvPr>
        </p:nvSpPr>
        <p:spPr bwMode="auto"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9471838" name="Google Shape;116;p11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showMasterSp="1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587589" name="Google Shape;10;p13"/>
          <p:cNvSpPr/>
          <p:nvPr/>
        </p:nvSpPr>
        <p:spPr bwMode="auto"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fill="norm" stroke="1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195611348" name="Google Shape;11;p13"/>
          <p:cNvSpPr/>
          <p:nvPr/>
        </p:nvSpPr>
        <p:spPr bwMode="auto"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fill="norm" stroke="1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"/>
            <a:headEnd type="none" w="sm" len="sm"/>
            <a:tailEnd type="none" w="sm" len="sm"/>
          </a:ln>
        </p:spPr>
      </p:sp>
      <p:cxnSp>
        <p:nvCxnSpPr>
          <p:cNvPr id="699385727" name="Google Shape;12;p13"/>
          <p:cNvCxnSpPr/>
          <p:nvPr/>
        </p:nvCxnSpPr>
        <p:spPr bwMode="auto"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30800568" name="Google Shape;13;p13"/>
          <p:cNvSpPr txBox="1"/>
          <p:nvPr>
            <p:ph type="ctrTitle"/>
          </p:nvPr>
        </p:nvSpPr>
        <p:spPr bwMode="auto">
          <a:xfrm>
            <a:off x="1680301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pPr>
              <a:defRPr/>
            </a:pPr>
            <a:endParaRPr/>
          </a:p>
        </p:txBody>
      </p:sp>
      <p:sp>
        <p:nvSpPr>
          <p:cNvPr id="833420213" name="Google Shape;14;p13"/>
          <p:cNvSpPr txBox="1"/>
          <p:nvPr>
            <p:ph type="subTitle" idx="1"/>
          </p:nvPr>
        </p:nvSpPr>
        <p:spPr bwMode="auto">
          <a:xfrm>
            <a:off x="1680301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9128629" name="Google Shape;15;p13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00642220" name="Google Shape;17;p14"/>
          <p:cNvCxnSpPr/>
          <p:nvPr/>
        </p:nvCxnSpPr>
        <p:spPr bwMode="auto">
          <a:xfrm>
            <a:off x="492563" y="126028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5082180" name="Google Shape;18;p14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3491474" name="Google Shape;19;p14"/>
          <p:cNvSpPr txBox="1"/>
          <p:nvPr>
            <p:ph type="body" idx="1"/>
          </p:nvPr>
        </p:nvSpPr>
        <p:spPr bwMode="auto"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07244277" name="Google Shape;20;p14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52557111" name="Google Shape;22;p15"/>
          <p:cNvCxnSpPr/>
          <p:nvPr/>
        </p:nvCxnSpPr>
        <p:spPr bwMode="auto"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7556503" name="Google Shape;23;p15"/>
          <p:cNvSpPr txBox="1"/>
          <p:nvPr>
            <p:ph type="title"/>
          </p:nvPr>
        </p:nvSpPr>
        <p:spPr bwMode="auto"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182703728" name="Google Shape;24;p15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showMasterSp="1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18637353" name="Google Shape;26;p16"/>
          <p:cNvCxnSpPr/>
          <p:nvPr/>
        </p:nvCxnSpPr>
        <p:spPr bwMode="auto">
          <a:xfrm>
            <a:off x="492563" y="1260283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0138896" name="Google Shape;27;p16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2869098" name="Google Shape;28;p16"/>
          <p:cNvSpPr txBox="1"/>
          <p:nvPr>
            <p:ph type="body" idx="1"/>
          </p:nvPr>
        </p:nvSpPr>
        <p:spPr bwMode="auto">
          <a:xfrm>
            <a:off x="387900" y="1489824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126627863" name="Google Shape;29;p16"/>
          <p:cNvSpPr txBox="1"/>
          <p:nvPr>
            <p:ph type="body" idx="2"/>
          </p:nvPr>
        </p:nvSpPr>
        <p:spPr bwMode="auto">
          <a:xfrm>
            <a:off x="4756200" y="1489824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877151496" name="Google Shape;30;p16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671556" name="Google Shape;32;p17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4726289" name="Google Shape;33;p17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showMasterSp="1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92337838" name="Google Shape;35;p18"/>
          <p:cNvCxnSpPr/>
          <p:nvPr/>
        </p:nvCxnSpPr>
        <p:spPr bwMode="auto"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3949100" name="Google Shape;36;p18"/>
          <p:cNvSpPr txBox="1"/>
          <p:nvPr>
            <p:ph type="title"/>
          </p:nvPr>
        </p:nvSpPr>
        <p:spPr bwMode="auto"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732889620" name="Google Shape;37;p18"/>
          <p:cNvSpPr txBox="1"/>
          <p:nvPr>
            <p:ph type="body" idx="1"/>
          </p:nvPr>
        </p:nvSpPr>
        <p:spPr bwMode="auto"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37537303" name="Google Shape;38;p18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showMasterSp="1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8208360" name="Google Shape;40;p19"/>
          <p:cNvSpPr txBox="1"/>
          <p:nvPr>
            <p:ph type="title"/>
          </p:nvPr>
        </p:nvSpPr>
        <p:spPr bwMode="auto"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1632205178" name="Google Shape;41;p19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showMasterSp="1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4725474" name="Google Shape;43;p20"/>
          <p:cNvSpPr/>
          <p:nvPr/>
        </p:nvSpPr>
        <p:spPr bwMode="auto"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208494287" name="Google Shape;44;p20"/>
          <p:cNvCxnSpPr/>
          <p:nvPr/>
        </p:nvCxnSpPr>
        <p:spPr bwMode="auto"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67198250" name="Google Shape;45;p20"/>
          <p:cNvSpPr txBox="1"/>
          <p:nvPr>
            <p:ph type="title"/>
          </p:nvPr>
        </p:nvSpPr>
        <p:spPr bwMode="auto">
          <a:xfrm>
            <a:off x="265500" y="1209075"/>
            <a:ext cx="4045199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pPr>
              <a:defRPr/>
            </a:pPr>
            <a:endParaRPr/>
          </a:p>
        </p:txBody>
      </p:sp>
      <p:sp>
        <p:nvSpPr>
          <p:cNvPr id="1737939939" name="Google Shape;46;p20"/>
          <p:cNvSpPr txBox="1"/>
          <p:nvPr>
            <p:ph type="subTitle" idx="1"/>
          </p:nvPr>
        </p:nvSpPr>
        <p:spPr bwMode="auto">
          <a:xfrm>
            <a:off x="265500" y="2769001"/>
            <a:ext cx="4045199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4031062" name="Google Shape;47;p20"/>
          <p:cNvSpPr txBox="1"/>
          <p:nvPr>
            <p:ph type="body" idx="2"/>
          </p:nvPr>
        </p:nvSpPr>
        <p:spPr bwMode="auto"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986192" name="Google Shape;48;p20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showMasterSp="1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4241415" name="Google Shape;50;p21"/>
          <p:cNvSpPr txBox="1"/>
          <p:nvPr>
            <p:ph type="body" idx="1"/>
          </p:nvPr>
        </p:nvSpPr>
        <p:spPr bwMode="auto"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579644602" name="Google Shape;51;p2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showMasterSp="1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7712030" name="Google Shape;53;p22"/>
          <p:cNvSpPr/>
          <p:nvPr/>
        </p:nvSpPr>
        <p:spPr bwMode="auto"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5180731" name="Google Shape;54;p22"/>
          <p:cNvSpPr txBox="1"/>
          <p:nvPr>
            <p:ph type="title" hasCustomPrompt="1"/>
          </p:nvPr>
        </p:nvSpPr>
        <p:spPr bwMode="auto"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822214590" name="Google Shape;55;p22"/>
          <p:cNvSpPr txBox="1"/>
          <p:nvPr>
            <p:ph type="body" idx="1"/>
          </p:nvPr>
        </p:nvSpPr>
        <p:spPr bwMode="auto"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22116" name="Google Shape;56;p2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003546" name="Google Shape;58;p23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marina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4081248" name="Google Shape;6;p12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0059373" name="Google Shape;7;p12"/>
          <p:cNvSpPr txBox="1"/>
          <p:nvPr>
            <p:ph type="body" idx="1"/>
          </p:nvPr>
        </p:nvSpPr>
        <p:spPr bwMode="auto"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914400" marR="0" lvl="1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1371600" marR="0" lvl="2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1828800" marR="0" lvl="3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2286000" marR="0" lvl="4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2743200" marR="0" lvl="5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3200400" marR="0" lvl="6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3657600" marR="0" lvl="7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4114800" marR="0" lvl="8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2597738" name="Google Shape;8;p1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9183878" name="Google Shape;63;p1"/>
          <p:cNvSpPr txBox="1"/>
          <p:nvPr>
            <p:ph type="ctrTitle"/>
          </p:nvPr>
        </p:nvSpPr>
        <p:spPr bwMode="auto">
          <a:xfrm flipH="0" flipV="0">
            <a:off x="1680299" y="331259"/>
            <a:ext cx="6878999" cy="254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  <a:defRPr/>
            </a:pPr>
            <a:br>
              <a:rPr lang="ru" sz="3800" b="1">
                <a:solidFill>
                  <a:schemeClr val="accent6"/>
                </a:solidFill>
              </a:rPr>
            </a:br>
            <a:r>
              <a:rPr lang="ru" sz="3800" b="1">
                <a:solidFill>
                  <a:schemeClr val="accent6"/>
                </a:solidFill>
              </a:rPr>
              <a:t>Звіт Ради молодих вчених</a:t>
            </a:r>
            <a:br>
              <a:rPr lang="ru" sz="3800" b="1">
                <a:solidFill>
                  <a:schemeClr val="accent6"/>
                </a:solidFill>
              </a:rPr>
            </a:br>
            <a:r>
              <a:rPr lang="uk-UA" sz="3800" b="1">
                <a:solidFill>
                  <a:schemeClr val="accent6"/>
                </a:solidFill>
              </a:rPr>
              <a:t>за 2025 рік</a:t>
            </a:r>
            <a:endParaRPr sz="3800" b="1">
              <a:solidFill>
                <a:schemeClr val="accent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  <a:defRPr/>
            </a:pPr>
            <a:r>
              <a:rPr lang="ru" sz="3000"/>
              <a:t>Інституту соціальної та політичної психології </a:t>
            </a:r>
            <a:r>
              <a:rPr lang="ru" sz="3000"/>
              <a:t>НАПН України</a:t>
            </a:r>
            <a:endParaRPr sz="3000"/>
          </a:p>
        </p:txBody>
      </p:sp>
      <p:sp>
        <p:nvSpPr>
          <p:cNvPr id="304369295" name="Google Shape;64;p1"/>
          <p:cNvSpPr txBox="1"/>
          <p:nvPr>
            <p:ph type="subTitle" idx="1"/>
          </p:nvPr>
        </p:nvSpPr>
        <p:spPr bwMode="auto">
          <a:xfrm>
            <a:off x="1680300" y="3680450"/>
            <a:ext cx="57834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pPr>
            <a:r>
              <a:rPr lang="ru">
                <a:solidFill>
                  <a:schemeClr val="accent6"/>
                </a:solidFill>
              </a:rPr>
              <a:t>Голова РМВ: Любов Базь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7390225" name="Google Shape;69;p2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pPr>
            <a:r>
              <a:rPr lang="ru"/>
              <a:t>Склад РМВ на кінець 2025 р.</a:t>
            </a:r>
            <a:endParaRPr/>
          </a:p>
        </p:txBody>
      </p:sp>
      <p:sp>
        <p:nvSpPr>
          <p:cNvPr id="972273667" name="Google Shape;70;p2"/>
          <p:cNvSpPr txBox="1"/>
          <p:nvPr>
            <p:ph type="body" idx="1"/>
          </p:nvPr>
        </p:nvSpPr>
        <p:spPr bwMode="auto">
          <a:xfrm>
            <a:off x="387900" y="1261225"/>
            <a:ext cx="8368200" cy="38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 b="1">
                <a:solidFill>
                  <a:schemeClr val="accent6"/>
                </a:solidFill>
              </a:rPr>
              <a:t>Базь Любов</a:t>
            </a:r>
            <a:r>
              <a:rPr lang="ru">
                <a:solidFill>
                  <a:schemeClr val="accent6"/>
                </a:solidFill>
              </a:rPr>
              <a:t> </a:t>
            </a:r>
            <a:r>
              <a:rPr lang="ru"/>
              <a:t>(наукова співробітниця відділу науково-методичного забезпечення моніторингових досліджень та освітньої діяльності ІСПП)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 b="1">
                <a:solidFill>
                  <a:schemeClr val="accent6"/>
                </a:solidFill>
              </a:rPr>
              <a:t>Бродюк Сергій</a:t>
            </a:r>
            <a:r>
              <a:rPr lang="ru"/>
              <a:t> (здобувач ступеня PhD, 2 курс)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Губеладзе Ірина Гурамівна (докторка психологічних наук, почесний член РМВ ІСПП)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Заїка Роман (здобувач ступеня PhD, 4 курс)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Казначеєв Максим (здобувач ступеня PhD, 3 курс)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Климчук Розаліна-Благовіста (здобувачка ступеня PhD, 3 курс)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Коробка Ілля (науковий співробітник ІСПП)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Савченко Аглая (наукова співробітниця ІСПП)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Сідун-Сович Діана (здобувачка ступеня PhD, 3 курс)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 b="1"/>
              <a:t>Стельмах Ірина</a:t>
            </a:r>
            <a:r>
              <a:rPr lang="ru"/>
              <a:t> (наукова співробітниця ІСПП)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 b="1">
                <a:solidFill>
                  <a:schemeClr val="accent6"/>
                </a:solidFill>
              </a:rPr>
              <a:t>Хаперець Віта</a:t>
            </a:r>
            <a:r>
              <a:rPr lang="ru"/>
              <a:t> (здобувачка ступеня PhD, 2 курс)</a:t>
            </a:r>
            <a:endParaRPr/>
          </a:p>
          <a:p>
            <a:pPr marL="457200" lvl="0" indent="-33432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/>
            </a:pPr>
            <a:r>
              <a:rPr lang="ru"/>
              <a:t>Шеремета Сергій (здобувач ступеня PhD, 4 курс)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2356355" name="Google Shape;75;p3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  <a:defRPr/>
            </a:pPr>
            <a:r>
              <a:rPr lang="ru" sz="2400"/>
              <a:t>У 2025 р. Рада молодих вчених стала організатором і співорганізатором </a:t>
            </a:r>
            <a:r>
              <a:rPr lang="ru" sz="2400" b="1">
                <a:solidFill>
                  <a:schemeClr val="accent6"/>
                </a:solidFill>
              </a:rPr>
              <a:t>1 масового заходу</a:t>
            </a:r>
            <a:endParaRPr sz="2400" b="1">
              <a:solidFill>
                <a:schemeClr val="accent6"/>
              </a:solidFill>
            </a:endParaRPr>
          </a:p>
        </p:txBody>
      </p:sp>
      <p:sp>
        <p:nvSpPr>
          <p:cNvPr id="1407421025" name="Google Shape;76;p3"/>
          <p:cNvSpPr txBox="1"/>
          <p:nvPr>
            <p:ph type="body" idx="1"/>
          </p:nvPr>
        </p:nvSpPr>
        <p:spPr bwMode="auto">
          <a:xfrm>
            <a:off x="0" y="1280150"/>
            <a:ext cx="91440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38149" algn="l" rtl="0">
              <a:lnSpc>
                <a:spcPct val="114999"/>
              </a:lnSpc>
              <a:spcBef>
                <a:spcPts val="1000"/>
              </a:spcBef>
              <a:spcAft>
                <a:spcPts val="1000"/>
              </a:spcAft>
              <a:buSzPts val="3300"/>
              <a:buChar char="●"/>
              <a:defRPr/>
            </a:pPr>
            <a:r>
              <a:rPr lang="ru" sz="33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" sz="33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Teacher Activity Group (TAG) – практикоорієнтованої професійної програми, спрямованої на розвиток педагогічної майстерності молодих учених та викладачів</a:t>
            </a:r>
            <a:r>
              <a:rPr lang="ru" sz="33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»</a:t>
            </a:r>
            <a:r>
              <a:rPr lang="ru" sz="3300">
                <a:latin typeface="Times New Roman"/>
                <a:ea typeface="Times New Roman"/>
                <a:cs typeface="Times New Roman"/>
              </a:rPr>
              <a:t>, яка відбулася 12 грудня 2025 року</a:t>
            </a:r>
            <a:r>
              <a:rPr lang="ru" sz="3300"/>
              <a:t>.</a:t>
            </a:r>
            <a:endParaRPr sz="33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4087673" name="Google Shape;81;p5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ru"/>
              <a:t>Молоді вчені та аспіранти Інституту також взяли активну участь у:</a:t>
            </a:r>
            <a:endParaRPr/>
          </a:p>
        </p:txBody>
      </p:sp>
      <p:sp>
        <p:nvSpPr>
          <p:cNvPr id="1372512013" name="Google Shape;82;p5"/>
          <p:cNvSpPr txBox="1"/>
          <p:nvPr>
            <p:ph type="body" idx="1"/>
          </p:nvPr>
        </p:nvSpPr>
        <p:spPr bwMode="auto">
          <a:xfrm>
            <a:off x="387900" y="1330250"/>
            <a:ext cx="8368200" cy="372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«</a:t>
            </a:r>
            <a:r>
              <a:rPr lang="ru" b="1">
                <a:solidFill>
                  <a:schemeClr val="accent6"/>
                </a:solidFill>
              </a:rPr>
              <a:t>Teacher Activity Group Facilitator course</a:t>
            </a:r>
            <a:r>
              <a:rPr lang="ru" b="1">
                <a:solidFill>
                  <a:schemeClr val="accent6"/>
                </a:solidFill>
              </a:rPr>
              <a:t>» </a:t>
            </a:r>
            <a:r>
              <a:rPr lang="ru"/>
              <a:t>(02–04.11.2025, British Council Ukraine);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Фестивалі молодіжної науки – 2025</a:t>
            </a:r>
            <a:r>
              <a:rPr lang="ru"/>
              <a:t> </a:t>
            </a:r>
            <a:r>
              <a:rPr lang="ru"/>
              <a:t>(04–07.11.2025, м. Київ)</a:t>
            </a:r>
            <a:r>
              <a:rPr lang="ru"/>
              <a:t>;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  <a:defRPr/>
            </a:pPr>
            <a:r>
              <a:rPr lang="ru"/>
              <a:t>Форумі молодих вчених</a:t>
            </a:r>
            <a:r>
              <a:rPr lang="ru"/>
              <a:t> </a:t>
            </a:r>
            <a:r>
              <a:rPr lang="ru" b="1">
                <a:solidFill>
                  <a:schemeClr val="accent6"/>
                </a:solidFill>
              </a:rPr>
              <a:t>«</a:t>
            </a:r>
            <a:r>
              <a:rPr lang="ru" b="1">
                <a:solidFill>
                  <a:schemeClr val="accent6"/>
                </a:solidFill>
              </a:rPr>
              <a:t>Гідність і свобода українців: виклики воєнного часу</a:t>
            </a:r>
            <a:r>
              <a:rPr lang="ru" b="1">
                <a:solidFill>
                  <a:schemeClr val="accent6"/>
                </a:solidFill>
              </a:rPr>
              <a:t>»</a:t>
            </a:r>
            <a:r>
              <a:rPr lang="ru"/>
              <a:t> </a:t>
            </a:r>
            <a:r>
              <a:rPr lang="ru"/>
              <a:t>(21.11.2025);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  <a:defRPr/>
            </a:pPr>
            <a:r>
              <a:rPr lang="ru"/>
              <a:t>VI Міжнародному форумі </a:t>
            </a:r>
            <a:r>
              <a:rPr lang="ru"/>
              <a:t> </a:t>
            </a:r>
            <a:r>
              <a:rPr lang="ru" b="1">
                <a:solidFill>
                  <a:schemeClr val="accent6"/>
                </a:solidFill>
              </a:rPr>
              <a:t>«Людський капітал: у фокусі трансформацій»</a:t>
            </a:r>
            <a:r>
              <a:rPr lang="ru"/>
              <a:t> (25.11.2025, Національне агентство кваліфікацій);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  <a:defRPr/>
            </a:pPr>
            <a:r>
              <a:rPr lang="ru"/>
              <a:t>Міжнародному форумі </a:t>
            </a:r>
            <a:r>
              <a:rPr lang="ru" b="1">
                <a:solidFill>
                  <a:schemeClr val="accent6"/>
                </a:solidFill>
              </a:rPr>
              <a:t>«Освіта, наука, інновації: людський капітал у повоєнному відродженні України»</a:t>
            </a:r>
            <a:r>
              <a:rPr lang="ru"/>
              <a:t> (11–12.12.2025).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083384" name="Google Shape;87;g352bd5b0b68_1_12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  <a:defRPr/>
            </a:pPr>
            <a:r>
              <a:rPr lang="ru" sz="2400"/>
              <a:t>Міжнародна діяльність</a:t>
            </a:r>
            <a:endParaRPr sz="2400" b="1">
              <a:solidFill>
                <a:schemeClr val="accent6"/>
              </a:solidFill>
            </a:endParaRPr>
          </a:p>
        </p:txBody>
      </p:sp>
      <p:sp>
        <p:nvSpPr>
          <p:cNvPr id="1698310571" name="Google Shape;88;g352bd5b0b68_1_12"/>
          <p:cNvSpPr txBox="1"/>
          <p:nvPr>
            <p:ph type="body" idx="1"/>
          </p:nvPr>
        </p:nvSpPr>
        <p:spPr bwMode="auto">
          <a:xfrm>
            <a:off x="0" y="1280150"/>
            <a:ext cx="91440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810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pPr>
            <a:r>
              <a:rPr lang="ru" sz="2400">
                <a:latin typeface="Times New Roman"/>
                <a:ea typeface="Times New Roman"/>
                <a:cs typeface="Times New Roman"/>
              </a:rPr>
              <a:t>У 2025 році голова Ради молодих вчених </a:t>
            </a:r>
            <a:r>
              <a:rPr lang="ru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Базь Любов</a:t>
            </a:r>
            <a:r>
              <a:rPr lang="ru" sz="2400">
                <a:latin typeface="Times New Roman"/>
                <a:ea typeface="Times New Roman"/>
                <a:cs typeface="Times New Roman"/>
              </a:rPr>
              <a:t> взяла участь у міжнародній програмі </a:t>
            </a:r>
            <a:r>
              <a:rPr lang="ru" sz="2400" b="1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FILI – Finnish Literature Exchange </a:t>
            </a:r>
            <a:r>
              <a:rPr lang="ru" sz="2400">
                <a:latin typeface="Times New Roman"/>
                <a:ea typeface="Times New Roman"/>
                <a:cs typeface="Times New Roman"/>
              </a:rPr>
              <a:t>/ FILI Translation and Publishing Program (27–29 серпня 2025 року, м. Гельсінкі, Фінляндія), спрямованій на розвиток міжкультурної комунікації та міжнародної співпраці у сфері гуманітарних досліджень.</a:t>
            </a:r>
            <a:endParaRPr sz="2400">
              <a:latin typeface="Times New Roman"/>
              <a:ea typeface="Times New Roman"/>
              <a:cs typeface="Times New Roman"/>
            </a:endParaRPr>
          </a:p>
          <a:p>
            <a:pPr marL="457200" lvl="0" indent="-381000" algn="l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SzPts val="2400"/>
              <a:buFont typeface="Times New Roman"/>
              <a:buChar char="●"/>
              <a:defRPr/>
            </a:pPr>
            <a:r>
              <a:rPr lang="ru" sz="2400">
                <a:latin typeface="Times New Roman"/>
                <a:ea typeface="Times New Roman"/>
                <a:cs typeface="Times New Roman"/>
              </a:rPr>
              <a:t>Упродовж 2025 року Радою молодих вчених здійснювалася міжнародна співпраця з </a:t>
            </a:r>
            <a:r>
              <a:rPr lang="ru" sz="24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British Council </a:t>
            </a:r>
            <a:r>
              <a:rPr lang="ru" sz="2400">
                <a:latin typeface="Times New Roman"/>
                <a:ea typeface="Times New Roman"/>
                <a:cs typeface="Times New Roman"/>
              </a:rPr>
              <a:t>та європейськими партнерами у межах програм </a:t>
            </a:r>
            <a:r>
              <a:rPr lang="ru" sz="2400" b="1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ILX – International Literary Exchange 2025</a:t>
            </a:r>
            <a:r>
              <a:rPr lang="ru" sz="2400" b="1">
                <a:latin typeface="Times New Roman"/>
                <a:ea typeface="Times New Roman"/>
                <a:cs typeface="Times New Roman"/>
              </a:rPr>
              <a:t>, </a:t>
            </a:r>
            <a:r>
              <a:rPr lang="ru" sz="2400" b="1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SWITLO</a:t>
            </a:r>
            <a:r>
              <a:rPr lang="ru" sz="240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" sz="2400" b="1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</a:rPr>
              <a:t>Teacher Activity Group (TAG)</a:t>
            </a:r>
            <a:r>
              <a:rPr lang="ru" sz="2400">
                <a:latin typeface="Times New Roman"/>
                <a:ea typeface="Times New Roman"/>
                <a:cs typeface="Times New Roman"/>
              </a:rPr>
              <a:t>, спрямованих на розвиток фасилітаторських, міжкультурних та англомовних компетентностей молодих учених.</a:t>
            </a:r>
            <a:endParaRPr sz="24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053457" name="Google Shape;93;p6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pPr>
            <a:r>
              <a:rPr lang="ru"/>
              <a:t> </a:t>
            </a:r>
            <a:endParaRPr/>
          </a:p>
        </p:txBody>
      </p:sp>
      <p:sp>
        <p:nvSpPr>
          <p:cNvPr id="812302620" name="Google Shape;94;p6"/>
          <p:cNvSpPr txBox="1"/>
          <p:nvPr>
            <p:ph type="body" idx="1"/>
          </p:nvPr>
        </p:nvSpPr>
        <p:spPr bwMode="auto">
          <a:xfrm>
            <a:off x="586175" y="1348875"/>
            <a:ext cx="4959600" cy="29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/>
          </a:bodyPr>
          <a:lstStyle/>
          <a:p>
            <a:pPr marL="0" lvl="0" indent="0" algn="just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SzPct val="78260"/>
              <a:buNone/>
              <a:defRPr/>
            </a:pPr>
            <a:r>
              <a:rPr lang="ru" sz="2300"/>
              <a:t>У звітному році за сприяння РМУ при МОН та МАУП було видано книгу </a:t>
            </a:r>
            <a:r>
              <a:rPr lang="ru" sz="2300" b="1">
                <a:solidFill>
                  <a:schemeClr val="accent6"/>
                </a:solidFill>
              </a:rPr>
              <a:t>«Ради молодих вчених України: 202</a:t>
            </a:r>
            <a:r>
              <a:rPr lang="ru" sz="2300" b="1">
                <a:solidFill>
                  <a:schemeClr val="accent6"/>
                </a:solidFill>
              </a:rPr>
              <a:t>4. Кращі практики та історії визнання</a:t>
            </a:r>
            <a:r>
              <a:rPr lang="ru" sz="2300" b="1">
                <a:solidFill>
                  <a:schemeClr val="accent6"/>
                </a:solidFill>
              </a:rPr>
              <a:t>»</a:t>
            </a:r>
            <a:r>
              <a:rPr lang="ru" sz="2300"/>
              <a:t>. У Книзі наведено узагальнену інформацію про діяльність Рад молодих вчених у закладах вищої освіти та наукових установах України.</a:t>
            </a:r>
            <a:endParaRPr sz="2300"/>
          </a:p>
        </p:txBody>
      </p:sp>
      <p:pic>
        <p:nvPicPr>
          <p:cNvPr id="612537524" name="Google Shape;95;p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023700" y="724463"/>
            <a:ext cx="2619479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7973577" name="Google Shape;100;p8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ru"/>
              <a:t>Додаткова науково-практична діяльність</a:t>
            </a:r>
            <a:endParaRPr/>
          </a:p>
        </p:txBody>
      </p:sp>
      <p:sp>
        <p:nvSpPr>
          <p:cNvPr id="1339868639" name="Google Shape;101;p8"/>
          <p:cNvSpPr txBox="1"/>
          <p:nvPr>
            <p:ph type="body" idx="1"/>
          </p:nvPr>
        </p:nvSpPr>
        <p:spPr bwMode="auto">
          <a:xfrm>
            <a:off x="325550" y="1269600"/>
            <a:ext cx="8430600" cy="3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/>
          </a:bodyPr>
          <a:lstStyle/>
          <a:p>
            <a:pPr marL="457200" lvl="0" indent="-300038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Базь Л.</a:t>
            </a:r>
            <a:r>
              <a:rPr lang="ru"/>
              <a:t> виступила на </a:t>
            </a:r>
            <a:r>
              <a:rPr lang="ru">
                <a:solidFill>
                  <a:schemeClr val="accent6"/>
                </a:solidFill>
              </a:rPr>
              <a:t>Міжнародній науково-практичній конференції «I-TEACH 2025»</a:t>
            </a:r>
            <a:r>
              <a:rPr lang="ru"/>
              <a:t> (2–3 жовтня 2025 р., Харківський національний університет імені В. Н. Каразіна), а також на </a:t>
            </a:r>
            <a:r>
              <a:rPr lang="ru">
                <a:solidFill>
                  <a:schemeClr val="accent6"/>
                </a:solidFill>
              </a:rPr>
              <a:t>Міжнародній науково-практичній конференції «Медіація &amp; Університети 2.0»</a:t>
            </a:r>
            <a:r>
              <a:rPr lang="ru"/>
              <a:t> (14–15 листопада 2025 р., Українська академія медіації).</a:t>
            </a:r>
            <a:endParaRPr/>
          </a:p>
          <a:p>
            <a:pPr marL="457200" lvl="0" indent="-300038" algn="l" rtl="0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Савченко А.</a:t>
            </a:r>
            <a:r>
              <a:rPr lang="ru"/>
              <a:t> виступила на Круглому столі </a:t>
            </a:r>
            <a:r>
              <a:rPr lang="ru">
                <a:solidFill>
                  <a:schemeClr val="accent6"/>
                </a:solidFill>
              </a:rPr>
              <a:t>«Забезпечення конструктивної поведінки населення в умовах екстремального стресу»</a:t>
            </a:r>
            <a:r>
              <a:rPr lang="ru"/>
              <a:t> (27 березня 2025 р., м. Київ) та на </a:t>
            </a:r>
            <a:r>
              <a:rPr lang="ru">
                <a:solidFill>
                  <a:schemeClr val="accent6"/>
                </a:solidFill>
              </a:rPr>
              <a:t>X Всеукраїнській науково-практичній конференції «Особистісні та ситуативні детермінанти здоров’я в умовах війни»</a:t>
            </a:r>
            <a:r>
              <a:rPr lang="ru"/>
              <a:t> (20 листопада 2025 р., м. Київ). Також у межах наукової діяльності долучилася до спільного проєкту з Рівненським державним гуманітарним університетом щодо соціально-психологічної готовності студентської молоді до протидії екологічним та епідемічним загрозам здоров’ю в умовах війни.</a:t>
            </a:r>
            <a:endParaRPr/>
          </a:p>
          <a:p>
            <a:pPr marL="457200" lvl="0" indent="-300038" algn="l" rtl="0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Казначеєв М. </a:t>
            </a:r>
            <a:r>
              <a:rPr lang="ru"/>
              <a:t>здійснив наукові виступи на</a:t>
            </a:r>
            <a:r>
              <a:rPr lang="ru">
                <a:solidFill>
                  <a:schemeClr val="accent6"/>
                </a:solidFill>
              </a:rPr>
              <a:t> Звітній науковій конференції «Соціальна і політична психологія сьогодні: здобутки, проблеми, нові рубежі»</a:t>
            </a:r>
            <a:r>
              <a:rPr lang="ru"/>
              <a:t> (12–13 березня 2025 р., м. Київ) та на </a:t>
            </a:r>
            <a:r>
              <a:rPr lang="ru">
                <a:solidFill>
                  <a:schemeClr val="accent6"/>
                </a:solidFill>
              </a:rPr>
              <a:t>ХХІ Всеукраїнській науково-практичній конференції «Сучасні проблеми екологічної психології» </a:t>
            </a:r>
            <a:r>
              <a:rPr lang="ru"/>
              <a:t>(14–15 травня 2025 р., м. Київ).</a:t>
            </a:r>
            <a:endParaRPr/>
          </a:p>
          <a:p>
            <a:pPr marL="457200" lvl="0" indent="-300037" algn="l" rtl="0">
              <a:lnSpc>
                <a:spcPct val="114999"/>
              </a:lnSpc>
              <a:spcBef>
                <a:spcPts val="1000"/>
              </a:spcBef>
              <a:spcAft>
                <a:spcPts val="1000"/>
              </a:spcAft>
              <a:buSzPct val="1000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Коробка І. </a:t>
            </a:r>
            <a:r>
              <a:rPr lang="ru"/>
              <a:t>виступив на </a:t>
            </a:r>
            <a:r>
              <a:rPr lang="ru">
                <a:solidFill>
                  <a:schemeClr val="accent6"/>
                </a:solidFill>
              </a:rPr>
              <a:t>IX Всеукраїнській науково-практичній конференції «Інтеграційні можливості сучасної психології та шляхи її розвитку» </a:t>
            </a:r>
            <a:r>
              <a:rPr lang="ru"/>
              <a:t>(23–24 жовтня 2025 р., Запоріжжя). Також він брав участь у фаховій дискусії </a:t>
            </a:r>
            <a:r>
              <a:rPr lang="ru">
                <a:solidFill>
                  <a:schemeClr val="accent6"/>
                </a:solidFill>
              </a:rPr>
              <a:t>«Психологічні та правові питання консолідації суспільства в умовах війни та повоєнного відновлення»</a:t>
            </a:r>
            <a:r>
              <a:rPr lang="ru"/>
              <a:t> (23 червня 2025 р., м. Київ).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7725621" name="Google Shape;106;g352bd5b0b68_1_26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33"/>
              <a:buNone/>
              <a:defRPr/>
            </a:pPr>
            <a:r>
              <a:rPr lang="ru"/>
              <a:t>Підвищення кваліфікації</a:t>
            </a:r>
            <a:endParaRPr/>
          </a:p>
        </p:txBody>
      </p:sp>
      <p:sp>
        <p:nvSpPr>
          <p:cNvPr id="1652976888" name="Google Shape;107;g352bd5b0b68_1_26"/>
          <p:cNvSpPr txBox="1"/>
          <p:nvPr>
            <p:ph type="body" idx="1"/>
          </p:nvPr>
        </p:nvSpPr>
        <p:spPr bwMode="auto">
          <a:xfrm>
            <a:off x="387900" y="1489824"/>
            <a:ext cx="8368200" cy="3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17183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Базь Л.</a:t>
            </a:r>
            <a:r>
              <a:rPr lang="ru"/>
              <a:t> опанувала дистанційний курс </a:t>
            </a:r>
            <a:r>
              <a:rPr lang="ru">
                <a:solidFill>
                  <a:schemeClr val="accent6"/>
                </a:solidFill>
              </a:rPr>
              <a:t>«Сервіси Google в науковій діяльності» </a:t>
            </a:r>
            <a:r>
              <a:rPr lang="ru"/>
              <a:t>від Інституту цифровізації освіти НАПН України (27.10–07.11.2025). Також нею пройдено дистанційний курс підвищення кваліфікації </a:t>
            </a:r>
            <a:r>
              <a:rPr lang="ru">
                <a:solidFill>
                  <a:schemeClr val="accent6"/>
                </a:solidFill>
              </a:rPr>
              <a:t>«Великий курс про ШІ в освіті» </a:t>
            </a:r>
            <a:r>
              <a:rPr lang="ru"/>
              <a:t>(ГО «Прогресильні», Мінцифра та МОН України, 26.05–09.06.2025), курс </a:t>
            </a:r>
            <a:r>
              <a:rPr lang="ru">
                <a:solidFill>
                  <a:schemeClr val="accent6"/>
                </a:solidFill>
              </a:rPr>
              <a:t>«Managing Emotions in Times of Uncertainty &amp; Stress» </a:t>
            </a:r>
            <a:r>
              <a:rPr lang="ru"/>
              <a:t>від Yale University, Center for Emotional Intelligence (США, 17.07.2025) та курс </a:t>
            </a:r>
            <a:r>
              <a:rPr lang="ru">
                <a:solidFill>
                  <a:schemeClr val="accent6"/>
                </a:solidFill>
              </a:rPr>
              <a:t>«Tech Summer for Educators: Big Data Edition»</a:t>
            </a:r>
            <a:r>
              <a:rPr lang="ru"/>
              <a:t> від SoftServe Academy (07.07–28.08.2025). Крім того, вона взяла очну участь у тренінгу </a:t>
            </a:r>
            <a:r>
              <a:rPr lang="ru">
                <a:solidFill>
                  <a:schemeClr val="accent6"/>
                </a:solidFill>
              </a:rPr>
              <a:t>«Teacher Activity Group Facilitator course»</a:t>
            </a:r>
            <a:r>
              <a:rPr lang="ru"/>
              <a:t> (British Council, Ukraine, 02–04.11.2025), а також дистанційно опанувала курси</a:t>
            </a:r>
            <a:r>
              <a:rPr lang="ru">
                <a:solidFill>
                  <a:schemeClr val="accent6"/>
                </a:solidFill>
              </a:rPr>
              <a:t> «Академія ШІ для освітян від Google»</a:t>
            </a:r>
            <a:r>
              <a:rPr lang="ru"/>
              <a:t> (29.10–21.11.2025), </a:t>
            </a:r>
            <a:r>
              <a:rPr lang="ru">
                <a:solidFill>
                  <a:schemeClr val="accent6"/>
                </a:solidFill>
              </a:rPr>
              <a:t>«Наука х ШІ. Нова парадигма»</a:t>
            </a:r>
            <a:r>
              <a:rPr lang="ru"/>
              <a:t> (24–28.11.2025) та </a:t>
            </a:r>
            <a:r>
              <a:rPr lang="ru">
                <a:solidFill>
                  <a:schemeClr val="accent6"/>
                </a:solidFill>
              </a:rPr>
              <a:t>«З’єднуючи роз’єднані мости: комунікація між військовими і цивільними у науковій спільноті»</a:t>
            </a:r>
            <a:r>
              <a:rPr lang="ru"/>
              <a:t> (Рада молодих вчених при МОН України, 11.11.2025).</a:t>
            </a:r>
            <a:endParaRPr/>
          </a:p>
          <a:p>
            <a:pPr marL="457200" lvl="0" indent="-317183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  <a:defRPr/>
            </a:pPr>
            <a:r>
              <a:rPr lang="ru" b="1">
                <a:solidFill>
                  <a:schemeClr val="accent6"/>
                </a:solidFill>
              </a:rPr>
              <a:t>Савченко А. </a:t>
            </a:r>
            <a:r>
              <a:rPr lang="ru"/>
              <a:t>пройшла очне навчання за програмою науково-практичного семінару </a:t>
            </a:r>
            <a:r>
              <a:rPr lang="ru">
                <a:solidFill>
                  <a:schemeClr val="accent6"/>
                </a:solidFill>
              </a:rPr>
              <a:t>«Social Psychology for Wartime Practitioners»</a:t>
            </a:r>
            <a:r>
              <a:rPr lang="ru"/>
              <a:t> (Київська школа економіки, 26–27 серпня 2025 р.). Також нею дистанційно опановано літню навчальну школу </a:t>
            </a:r>
            <a:r>
              <a:rPr lang="ru">
                <a:solidFill>
                  <a:schemeClr val="accent6"/>
                </a:solidFill>
              </a:rPr>
              <a:t>«Адаптація та розробка методик психологічної оцінки особистості» </a:t>
            </a:r>
            <a:r>
              <a:rPr lang="ru"/>
              <a:t>(ГО «Українське психометричне товариство», 16 червня – 17 серпня 2025 р.).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2952405" name="Google Shape;112;p10"/>
          <p:cNvSpPr txBox="1"/>
          <p:nvPr>
            <p:ph type="title"/>
          </p:nvPr>
        </p:nvSpPr>
        <p:spPr bwMode="auto">
          <a:xfrm>
            <a:off x="387900" y="5342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ru"/>
              <a:t>Представництво в інших Радах і спілках молодих вчених</a:t>
            </a:r>
            <a:endParaRPr/>
          </a:p>
        </p:txBody>
      </p:sp>
      <p:sp>
        <p:nvSpPr>
          <p:cNvPr id="1887620261" name="Google Shape;113;p10"/>
          <p:cNvSpPr txBox="1"/>
          <p:nvPr>
            <p:ph type="body" idx="1"/>
          </p:nvPr>
        </p:nvSpPr>
        <p:spPr bwMode="auto">
          <a:xfrm>
            <a:off x="387900" y="1489824"/>
            <a:ext cx="8368200" cy="32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SzPts val="1946"/>
              <a:buNone/>
              <a:defRPr/>
            </a:pPr>
            <a:r>
              <a:rPr lang="ru">
                <a:solidFill>
                  <a:schemeClr val="accent6"/>
                </a:solidFill>
              </a:rPr>
              <a:t>Базь Л.</a:t>
            </a:r>
            <a:r>
              <a:rPr lang="ru"/>
              <a:t> – секретар Ради молодих вчених НАПН України, член </a:t>
            </a:r>
            <a:r>
              <a:rPr lang="ru"/>
              <a:t>Асоціації політичних психологів України</a:t>
            </a:r>
            <a:r>
              <a:rPr lang="ru"/>
              <a:t>.</a:t>
            </a:r>
            <a:endParaRPr/>
          </a:p>
          <a:p>
            <a:pPr marL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946"/>
              <a:buNone/>
              <a:defRPr/>
            </a:pPr>
            <a:r>
              <a:rPr lang="ru">
                <a:solidFill>
                  <a:schemeClr val="accent6"/>
                </a:solidFill>
              </a:rPr>
              <a:t>Стельмах І.</a:t>
            </a:r>
            <a:r>
              <a:rPr lang="ru"/>
              <a:t> – учасниця робочої групи «Mental Health» в Європейській раді аспірантів і молодих дослідників Eurodoc, </a:t>
            </a:r>
            <a:r>
              <a:rPr lang="ru"/>
              <a:t>член Асоціації політичних психологів України</a:t>
            </a:r>
            <a:r>
              <a:rPr lang="ru"/>
              <a:t>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2706698" name="Google Shape;118;p11"/>
          <p:cNvSpPr txBox="1"/>
          <p:nvPr>
            <p:ph type="title"/>
          </p:nvPr>
        </p:nvSpPr>
        <p:spPr bwMode="auto"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pPr>
            <a:r>
              <a:rPr lang="ru"/>
              <a:t>Фактичний склад РМВ у 2026 р.</a:t>
            </a:r>
            <a:endParaRPr/>
          </a:p>
        </p:txBody>
      </p:sp>
      <p:sp>
        <p:nvSpPr>
          <p:cNvPr id="1253508492" name="Google Shape;119;p11"/>
          <p:cNvSpPr txBox="1"/>
          <p:nvPr>
            <p:ph type="body" idx="1"/>
          </p:nvPr>
        </p:nvSpPr>
        <p:spPr bwMode="auto">
          <a:xfrm>
            <a:off x="387900" y="1261225"/>
            <a:ext cx="8368200" cy="38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 b="1">
                <a:solidFill>
                  <a:schemeClr val="accent6"/>
                </a:solidFill>
              </a:rPr>
              <a:t>Базь Любов</a:t>
            </a:r>
            <a:r>
              <a:rPr lang="ru">
                <a:solidFill>
                  <a:schemeClr val="accent6"/>
                </a:solidFill>
              </a:rPr>
              <a:t> </a:t>
            </a:r>
            <a:r>
              <a:rPr lang="ru"/>
              <a:t>(наукова співробітниця відділу науково-методичного забезпечення моніторингових досліджень та освітньої діяльності ІСПП)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 b="1"/>
              <a:t>Губеладзе Ірина</a:t>
            </a:r>
            <a:r>
              <a:rPr lang="ru"/>
              <a:t> (докторка психологічних наук, почесний член Ради молодих вчених ІСПП)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Заїка Роман (здобувач ступеня PhD, 4 курс)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Казначеєв Максим (здобувач ступеня PhD, 3 курс)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Климчук Розаліна-Благовіста (здобувачка ступеня PhD, 3 курс)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Коробка Ілля (науковий співробітник ІСПП)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Савченко Аглая (наукова співробітниця ІСПП)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Сідун-Сович Діана (здобувачка ступеня PhD, 3 курс)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 b="1">
                <a:solidFill>
                  <a:schemeClr val="accent6"/>
                </a:solidFill>
              </a:rPr>
              <a:t>Стельмах Ірина</a:t>
            </a:r>
            <a:r>
              <a:rPr lang="ru"/>
              <a:t> (наукова співробітниця ІСПП)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 b="1">
                <a:solidFill>
                  <a:schemeClr val="accent6"/>
                </a:solidFill>
              </a:rPr>
              <a:t>Хаперець Віта</a:t>
            </a:r>
            <a:r>
              <a:rPr lang="ru"/>
              <a:t> (здобувачка ступеня PhD, 2 курс)</a:t>
            </a:r>
            <a:endParaRPr/>
          </a:p>
          <a:p>
            <a:pPr marL="45720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/>
            </a:pPr>
            <a:r>
              <a:rPr lang="ru"/>
              <a:t>Щербина Анастасія (здобувачка ступеня PhD, 1 курс)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ONLYOFFICE/9.0.0.172</Application>
  <PresentationFormat>On-screen Show (4:3)</PresentationFormat>
  <Paragraphs>0</Paragraphs>
  <Slides>10</Slides>
  <Notes>10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</cp:coreProperties>
</file>