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20"/>
  </p:notesMasterIdLst>
  <p:handoutMasterIdLst>
    <p:handoutMasterId r:id="rId21"/>
  </p:handoutMasterIdLst>
  <p:sldIdLst>
    <p:sldId id="380" r:id="rId7"/>
    <p:sldId id="732" r:id="rId8"/>
    <p:sldId id="2145704998" r:id="rId9"/>
    <p:sldId id="2145705008" r:id="rId10"/>
    <p:sldId id="2145705094" r:id="rId11"/>
    <p:sldId id="2145705042" r:id="rId12"/>
    <p:sldId id="2145705095" r:id="rId13"/>
    <p:sldId id="2145705070" r:id="rId14"/>
    <p:sldId id="2145705071" r:id="rId15"/>
    <p:sldId id="2145705024" r:id="rId16"/>
    <p:sldId id="688" r:id="rId17"/>
    <p:sldId id="2145705021" r:id="rId18"/>
    <p:sldId id="2145705022" r:id="rId19"/>
  </p:sldIdLst>
  <p:sldSz cx="12192000" cy="6858000"/>
  <p:notesSz cx="6858000" cy="9947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  <p15:guide id="15" pos="66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A8"/>
    <a:srgbClr val="BDFFBD"/>
    <a:srgbClr val="FA0028"/>
    <a:srgbClr val="FF637C"/>
    <a:srgbClr val="F2F2F0"/>
    <a:srgbClr val="CECEC5"/>
    <a:srgbClr val="FFCBD3"/>
    <a:srgbClr val="AEAE9F"/>
    <a:srgbClr val="9F9F8D"/>
    <a:srgbClr val="ED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249" autoAdjust="0"/>
  </p:normalViewPr>
  <p:slideViewPr>
    <p:cSldViewPr snapToGrid="0" showGuides="1">
      <p:cViewPr varScale="1">
        <p:scale>
          <a:sx n="81" d="100"/>
          <a:sy n="81" d="100"/>
        </p:scale>
        <p:origin x="926" y="82"/>
      </p:cViewPr>
      <p:guideLst>
        <p:guide orient="horz" pos="4152"/>
        <p:guide orient="horz" pos="4020"/>
        <p:guide orient="horz" pos="867"/>
        <p:guide pos="6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258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9405251094429E-2"/>
          <c:y val="0.14345753423348526"/>
          <c:w val="0.93892118949781112"/>
          <c:h val="0.856542565900163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Ні, не змінював/ла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###0</c:formatCode>
                <c:ptCount val="1"/>
                <c:pt idx="0">
                  <c:v>69.897629064767273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8-4DCD-AB48-487BC847D3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Змінював/ла, але вже повернувся/лась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88-4DCD-AB48-487BC847D3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###0</c:formatCode>
                <c:ptCount val="1"/>
                <c:pt idx="0">
                  <c:v>16.057681026359276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8-4DCD-AB48-487BC847D3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Змінював/ла, зараз тимчасово мешкаю в іншому місці, планую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###0</c:formatCode>
                <c:ptCount val="1"/>
                <c:pt idx="0">
                  <c:v>6.8450819197123343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8-4DCD-AB48-487BC847D3C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Змінював/ла, зараз тимчасово мешкаю в іншому місці</c:v>
                </c:pt>
              </c:strCache>
            </c:strRef>
          </c:tx>
          <c:spPr>
            <a:solidFill>
              <a:srgbClr val="DFDFD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5-449D-8128-6D59D67F2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###0</c:formatCode>
                <c:ptCount val="1"/>
                <c:pt idx="0">
                  <c:v>7.1996079891608629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5-4FF8-9090-29C5854C3A8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spPr>
            <a:solidFill>
              <a:srgbClr val="F3F3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C79-4F5A-BECE-290055B432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6466624"/>
        <c:axId val="796463344"/>
      </c:barChart>
      <c:catAx>
        <c:axId val="7964666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96463344"/>
        <c:crosses val="autoZero"/>
        <c:auto val="1"/>
        <c:lblAlgn val="ctr"/>
        <c:lblOffset val="100"/>
        <c:noMultiLvlLbl val="0"/>
      </c:catAx>
      <c:valAx>
        <c:axId val="7964633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7964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54310425483631"/>
          <c:y val="2.8851833340905991E-2"/>
          <c:w val="0.41852413358133667"/>
          <c:h val="0.910360704911886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1 - ніколи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Я з повагою ставлюся до кожного мешканця приймаючої громади</c:v>
                </c:pt>
                <c:pt idx="1">
                  <c:v>Я толерантно ставлюся до мешканців приймаючої громади</c:v>
                </c:pt>
                <c:pt idx="2">
                  <c:v>Я завжди чесно поводжуся з мешканцями приймаючої громади</c:v>
                </c:pt>
                <c:pt idx="3">
                  <c:v>Я відчуваю велику вдячність до мешканців приймаючої громади</c:v>
                </c:pt>
                <c:pt idx="4">
                  <c:v>Я почуваюся добре, коли допомагаю мешканцям приймаючої громади</c:v>
                </c:pt>
                <c:pt idx="5">
                  <c:v>Я довіряю мешканцям приймаючої громади</c:v>
                </c:pt>
                <c:pt idx="6">
                  <c:v>Я встановлюю міцні дружні зв’язки з мешканцями приймаючої громади</c:v>
                </c:pt>
                <c:pt idx="7">
                  <c:v>Я відчуваю себе так, ніби працюю з мешканцями приймаючої громади в одній команді</c:v>
                </c:pt>
                <c:pt idx="8">
                  <c:v>Я допомагаю мешканцям приймаючої громади зорієнтуватися щодо переселенців</c:v>
                </c:pt>
                <c:pt idx="9">
                  <c:v>Я виступаю посередником у конфліктах з мешканцями приймаючої громади</c:v>
                </c:pt>
              </c:strCache>
            </c:strRef>
          </c:cat>
          <c:val>
            <c:numRef>
              <c:f>Аркуш1!$B$2:$B$11</c:f>
              <c:numCache>
                <c:formatCode>###0</c:formatCode>
                <c:ptCount val="10"/>
                <c:pt idx="0">
                  <c:v>0.67230302546550902</c:v>
                </c:pt>
                <c:pt idx="1">
                  <c:v>1.6430815859862336</c:v>
                </c:pt>
                <c:pt idx="2">
                  <c:v>0.64452960756525235</c:v>
                </c:pt>
                <c:pt idx="3">
                  <c:v>2.3530908739287897</c:v>
                </c:pt>
                <c:pt idx="4">
                  <c:v>2.004192675819934</c:v>
                </c:pt>
                <c:pt idx="5">
                  <c:v>1.9732790293173368</c:v>
                </c:pt>
                <c:pt idx="6">
                  <c:v>4.0150515704513019</c:v>
                </c:pt>
                <c:pt idx="7">
                  <c:v>6.1761195384948948</c:v>
                </c:pt>
                <c:pt idx="8">
                  <c:v>10.253074392289518</c:v>
                </c:pt>
                <c:pt idx="9">
                  <c:v>38.396073666951054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4D90-B668-A5C32F9064F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2 - рідко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Я з повагою ставлюся до кожного мешканця приймаючої громади</c:v>
                </c:pt>
                <c:pt idx="1">
                  <c:v>Я толерантно ставлюся до мешканців приймаючої громади</c:v>
                </c:pt>
                <c:pt idx="2">
                  <c:v>Я завжди чесно поводжуся з мешканцями приймаючої громади</c:v>
                </c:pt>
                <c:pt idx="3">
                  <c:v>Я відчуваю велику вдячність до мешканців приймаючої громади</c:v>
                </c:pt>
                <c:pt idx="4">
                  <c:v>Я почуваюся добре, коли допомагаю мешканцям приймаючої громади</c:v>
                </c:pt>
                <c:pt idx="5">
                  <c:v>Я довіряю мешканцям приймаючої громади</c:v>
                </c:pt>
                <c:pt idx="6">
                  <c:v>Я встановлюю міцні дружні зв’язки з мешканцями приймаючої громади</c:v>
                </c:pt>
                <c:pt idx="7">
                  <c:v>Я відчуваю себе так, ніби працюю з мешканцями приймаючої громади в одній команді</c:v>
                </c:pt>
                <c:pt idx="8">
                  <c:v>Я допомагаю мешканцям приймаючої громади зорієнтуватися щодо переселенців</c:v>
                </c:pt>
                <c:pt idx="9">
                  <c:v>Я виступаю посередником у конфліктах з мешканцями приймаючої громади</c:v>
                </c:pt>
              </c:strCache>
            </c:strRef>
          </c:cat>
          <c:val>
            <c:numRef>
              <c:f>Аркуш1!$C$2:$C$11</c:f>
              <c:numCache>
                <c:formatCode>###0</c:formatCode>
                <c:ptCount val="10"/>
                <c:pt idx="0">
                  <c:v>4.2553533912802939</c:v>
                </c:pt>
                <c:pt idx="1">
                  <c:v>3.6276683180872453</c:v>
                </c:pt>
                <c:pt idx="2">
                  <c:v>2.0022785887365382</c:v>
                </c:pt>
                <c:pt idx="3">
                  <c:v>2.3940757470304179</c:v>
                </c:pt>
                <c:pt idx="4">
                  <c:v>5.2787247842988796</c:v>
                </c:pt>
                <c:pt idx="5">
                  <c:v>6.3747184845288993</c:v>
                </c:pt>
                <c:pt idx="6">
                  <c:v>12.221978521347658</c:v>
                </c:pt>
                <c:pt idx="7">
                  <c:v>12.569851899308285</c:v>
                </c:pt>
                <c:pt idx="8">
                  <c:v>16.676448888772693</c:v>
                </c:pt>
                <c:pt idx="9">
                  <c:v>17.371544352391783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E-4D90-B668-A5C32F9064F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3 - іноді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Я з повагою ставлюся до кожного мешканця приймаючої громади</c:v>
                </c:pt>
                <c:pt idx="1">
                  <c:v>Я толерантно ставлюся до мешканців приймаючої громади</c:v>
                </c:pt>
                <c:pt idx="2">
                  <c:v>Я завжди чесно поводжуся з мешканцями приймаючої громади</c:v>
                </c:pt>
                <c:pt idx="3">
                  <c:v>Я відчуваю велику вдячність до мешканців приймаючої громади</c:v>
                </c:pt>
                <c:pt idx="4">
                  <c:v>Я почуваюся добре, коли допомагаю мешканцям приймаючої громади</c:v>
                </c:pt>
                <c:pt idx="5">
                  <c:v>Я довіряю мешканцям приймаючої громади</c:v>
                </c:pt>
                <c:pt idx="6">
                  <c:v>Я встановлюю міцні дружні зв’язки з мешканцями приймаючої громади</c:v>
                </c:pt>
                <c:pt idx="7">
                  <c:v>Я відчуваю себе так, ніби працюю з мешканцями приймаючої громади в одній команді</c:v>
                </c:pt>
                <c:pt idx="8">
                  <c:v>Я допомагаю мешканцям приймаючої громади зорієнтуватися щодо переселенців</c:v>
                </c:pt>
                <c:pt idx="9">
                  <c:v>Я виступаю посередником у конфліктах з мешканцями приймаючої громади</c:v>
                </c:pt>
              </c:strCache>
            </c:strRef>
          </c:cat>
          <c:val>
            <c:numRef>
              <c:f>Аркуш1!$D$2:$D$11</c:f>
              <c:numCache>
                <c:formatCode>###0</c:formatCode>
                <c:ptCount val="10"/>
                <c:pt idx="0">
                  <c:v>10.857984556405849</c:v>
                </c:pt>
                <c:pt idx="1">
                  <c:v>11.469436800715968</c:v>
                </c:pt>
                <c:pt idx="2">
                  <c:v>15.699537528627328</c:v>
                </c:pt>
                <c:pt idx="3">
                  <c:v>18.658059682023794</c:v>
                </c:pt>
                <c:pt idx="4">
                  <c:v>22.615015271573586</c:v>
                </c:pt>
                <c:pt idx="5">
                  <c:v>26.437596523700492</c:v>
                </c:pt>
                <c:pt idx="6">
                  <c:v>31.358848080247203</c:v>
                </c:pt>
                <c:pt idx="7">
                  <c:v>32.448778162516604</c:v>
                </c:pt>
                <c:pt idx="8">
                  <c:v>27.817432181651409</c:v>
                </c:pt>
                <c:pt idx="9">
                  <c:v>25.159065681572823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E-4D90-B668-A5C32F9064F5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4 - часто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Я з повагою ставлюся до кожного мешканця приймаючої громади</c:v>
                </c:pt>
                <c:pt idx="1">
                  <c:v>Я толерантно ставлюся до мешканців приймаючої громади</c:v>
                </c:pt>
                <c:pt idx="2">
                  <c:v>Я завжди чесно поводжуся з мешканцями приймаючої громади</c:v>
                </c:pt>
                <c:pt idx="3">
                  <c:v>Я відчуваю велику вдячність до мешканців приймаючої громади</c:v>
                </c:pt>
                <c:pt idx="4">
                  <c:v>Я почуваюся добре, коли допомагаю мешканцям приймаючої громади</c:v>
                </c:pt>
                <c:pt idx="5">
                  <c:v>Я довіряю мешканцям приймаючої громади</c:v>
                </c:pt>
                <c:pt idx="6">
                  <c:v>Я встановлюю міцні дружні зв’язки з мешканцями приймаючої громади</c:v>
                </c:pt>
                <c:pt idx="7">
                  <c:v>Я відчуваю себе так, ніби працюю з мешканцями приймаючої громади в одній команді</c:v>
                </c:pt>
                <c:pt idx="8">
                  <c:v>Я допомагаю мешканцям приймаючої громади зорієнтуватися щодо переселенців</c:v>
                </c:pt>
                <c:pt idx="9">
                  <c:v>Я виступаю посередником у конфліктах з мешканцями приймаючої громади</c:v>
                </c:pt>
              </c:strCache>
            </c:strRef>
          </c:cat>
          <c:val>
            <c:numRef>
              <c:f>Аркуш1!$E$2:$E$11</c:f>
              <c:numCache>
                <c:formatCode>###0</c:formatCode>
                <c:ptCount val="10"/>
                <c:pt idx="0">
                  <c:v>40.621298354132726</c:v>
                </c:pt>
                <c:pt idx="1">
                  <c:v>42.040312644955094</c:v>
                </c:pt>
                <c:pt idx="2">
                  <c:v>37.460437308544662</c:v>
                </c:pt>
                <c:pt idx="3">
                  <c:v>35.911797470729688</c:v>
                </c:pt>
                <c:pt idx="4">
                  <c:v>40.366224302126049</c:v>
                </c:pt>
                <c:pt idx="5">
                  <c:v>45.600061688644885</c:v>
                </c:pt>
                <c:pt idx="6">
                  <c:v>32.337835472010937</c:v>
                </c:pt>
                <c:pt idx="7">
                  <c:v>31.853600546228932</c:v>
                </c:pt>
                <c:pt idx="8">
                  <c:v>30.501916406969826</c:v>
                </c:pt>
                <c:pt idx="9">
                  <c:v>13.503446950030341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E-4D90-B668-A5C32F9064F5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5 - завжди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Я з повагою ставлюся до кожного мешканця приймаючої громади</c:v>
                </c:pt>
                <c:pt idx="1">
                  <c:v>Я толерантно ставлюся до мешканців приймаючої громади</c:v>
                </c:pt>
                <c:pt idx="2">
                  <c:v>Я завжди чесно поводжуся з мешканцями приймаючої громади</c:v>
                </c:pt>
                <c:pt idx="3">
                  <c:v>Я відчуваю велику вдячність до мешканців приймаючої громади</c:v>
                </c:pt>
                <c:pt idx="4">
                  <c:v>Я почуваюся добре, коли допомагаю мешканцям приймаючої громади</c:v>
                </c:pt>
                <c:pt idx="5">
                  <c:v>Я довіряю мешканцям приймаючої громади</c:v>
                </c:pt>
                <c:pt idx="6">
                  <c:v>Я встановлюю міцні дружні зв’язки з мешканцями приймаючої громади</c:v>
                </c:pt>
                <c:pt idx="7">
                  <c:v>Я відчуваю себе так, ніби працюю з мешканцями приймаючої громади в одній команді</c:v>
                </c:pt>
                <c:pt idx="8">
                  <c:v>Я допомагаю мешканцям приймаючої громади зорієнтуватися щодо переселенців</c:v>
                </c:pt>
                <c:pt idx="9">
                  <c:v>Я виступаю посередником у конфліктах з мешканцями приймаючої громади</c:v>
                </c:pt>
              </c:strCache>
            </c:strRef>
          </c:cat>
          <c:val>
            <c:numRef>
              <c:f>Аркуш1!$F$2:$F$11</c:f>
              <c:numCache>
                <c:formatCode>###0</c:formatCode>
                <c:ptCount val="10"/>
                <c:pt idx="0">
                  <c:v>43.593060672715765</c:v>
                </c:pt>
                <c:pt idx="1">
                  <c:v>41.219500650255604</c:v>
                </c:pt>
                <c:pt idx="2">
                  <c:v>44.193216966526386</c:v>
                </c:pt>
                <c:pt idx="3">
                  <c:v>40.682976226287479</c:v>
                </c:pt>
                <c:pt idx="4">
                  <c:v>29.735842966181714</c:v>
                </c:pt>
                <c:pt idx="5">
                  <c:v>19.614344273808552</c:v>
                </c:pt>
                <c:pt idx="6">
                  <c:v>20.066286355943046</c:v>
                </c:pt>
                <c:pt idx="7">
                  <c:v>16.951649853451428</c:v>
                </c:pt>
                <c:pt idx="8">
                  <c:v>14.751128130316706</c:v>
                </c:pt>
                <c:pt idx="9">
                  <c:v>5.5698693490541444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7E-4D90-B668-A5C32F90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493839538949028"/>
          <c:y val="0.91129969682057799"/>
          <c:w val="0.40722627770328063"/>
          <c:h val="6.2646823283297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30699774266364E-2"/>
          <c:y val="6.4577397910731249E-2"/>
          <c:w val="0.64246938376495266"/>
          <c:h val="0.89363722697056025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Аркуш1!$E$1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Аркуш1!$E$2</c:f>
              <c:numCache>
                <c:formatCode>###0</c:formatCode>
                <c:ptCount val="1"/>
                <c:pt idx="0">
                  <c:v>18.928799769222941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D-40CC-ACF6-40CAF47A1974}"/>
            </c:ext>
          </c:extLst>
        </c:ser>
        <c:ser>
          <c:idx val="2"/>
          <c:order val="1"/>
          <c:tx>
            <c:strRef>
              <c:f>Аркуш1!$D$1</c:f>
              <c:strCache>
                <c:ptCount val="1"/>
                <c:pt idx="0">
                  <c:v>Ні, не задоволені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###0</c:formatCode>
                <c:ptCount val="1"/>
                <c:pt idx="0">
                  <c:v>14.871563460930625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D-40CC-ACF6-40CAF47A1974}"/>
            </c:ext>
          </c:extLst>
        </c:ser>
        <c:ser>
          <c:idx val="1"/>
          <c:order val="2"/>
          <c:tx>
            <c:strRef>
              <c:f>Аркуш1!$C$1</c:f>
              <c:strCache>
                <c:ptCount val="1"/>
                <c:pt idx="0">
                  <c:v>Так, але частково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3D-40CC-ACF6-40CAF47A1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###0</c:formatCode>
                <c:ptCount val="1"/>
                <c:pt idx="0">
                  <c:v>22.281295698392555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D-40CC-ACF6-40CAF47A1974}"/>
            </c:ext>
          </c:extLst>
        </c:ser>
        <c:ser>
          <c:idx val="0"/>
          <c:order val="3"/>
          <c:tx>
            <c:strRef>
              <c:f>Аркуш1!$B$1</c:f>
              <c:strCache>
                <c:ptCount val="1"/>
                <c:pt idx="0">
                  <c:v>Так, повністю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###0</c:formatCode>
                <c:ptCount val="1"/>
                <c:pt idx="0">
                  <c:v>43.918341071453902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3D-40CC-ACF6-40CAF47A1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0"/>
        <c:overlap val="100"/>
        <c:axId val="812214256"/>
        <c:axId val="812215504"/>
      </c:barChart>
      <c:catAx>
        <c:axId val="81221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2215504"/>
        <c:crosses val="autoZero"/>
        <c:auto val="1"/>
        <c:lblAlgn val="ctr"/>
        <c:lblOffset val="100"/>
        <c:noMultiLvlLbl val="0"/>
      </c:catAx>
      <c:valAx>
        <c:axId val="81221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8122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617585894314003"/>
          <c:y val="4.2063246367708307E-2"/>
          <c:w val="0.38010397966619852"/>
          <c:h val="0.3264368022373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30699774266364E-2"/>
          <c:y val="6.4577397910731249E-2"/>
          <c:w val="0.64246938376495266"/>
          <c:h val="0.89363722697056025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Аркуш1!$E$1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Аркуш1!$E$2</c:f>
              <c:numCache>
                <c:formatCode>###0</c:formatCode>
                <c:ptCount val="1"/>
                <c:pt idx="0">
                  <c:v>5.4579753040972392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D1-4870-AC11-4023A0040321}"/>
            </c:ext>
          </c:extLst>
        </c:ser>
        <c:ser>
          <c:idx val="2"/>
          <c:order val="1"/>
          <c:tx>
            <c:strRef>
              <c:f>Аркуш1!$D$1</c:f>
              <c:strCache>
                <c:ptCount val="1"/>
                <c:pt idx="0">
                  <c:v>Ні, не потрібно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###0</c:formatCode>
                <c:ptCount val="1"/>
                <c:pt idx="0">
                  <c:v>68.819398964684169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1-4870-AC11-4023A0040321}"/>
            </c:ext>
          </c:extLst>
        </c:ser>
        <c:ser>
          <c:idx val="1"/>
          <c:order val="2"/>
          <c:tx>
            <c:strRef>
              <c:f>Аркуш1!$C$1</c:f>
              <c:strCache>
                <c:ptCount val="1"/>
                <c:pt idx="0">
                  <c:v>Ні, але хотіли б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###0</c:formatCode>
                <c:ptCount val="1"/>
                <c:pt idx="0">
                  <c:v>23.052926839691633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1-4870-AC11-4023A0040321}"/>
            </c:ext>
          </c:extLst>
        </c:ser>
        <c:ser>
          <c:idx val="0"/>
          <c:order val="3"/>
          <c:tx>
            <c:strRef>
              <c:f>Аркуш1!$B$1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###0</c:formatCode>
                <c:ptCount val="1"/>
                <c:pt idx="0">
                  <c:v>2.6696988915267847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1-4870-AC11-4023A0040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0"/>
        <c:overlap val="100"/>
        <c:axId val="812214256"/>
        <c:axId val="812215504"/>
      </c:barChart>
      <c:catAx>
        <c:axId val="81221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2215504"/>
        <c:crosses val="autoZero"/>
        <c:auto val="1"/>
        <c:lblAlgn val="ctr"/>
        <c:lblOffset val="100"/>
        <c:noMultiLvlLbl val="0"/>
      </c:catAx>
      <c:valAx>
        <c:axId val="81221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8122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77856774675179"/>
          <c:y val="3.826457590237118E-2"/>
          <c:w val="0.29432519862782386"/>
          <c:h val="0.3264368022373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642594337107407"/>
          <c:y val="0"/>
          <c:w val="0.3187433568546595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Якщо наважаться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###0</c:formatCode>
                <c:ptCount val="1"/>
                <c:pt idx="0">
                  <c:v>45.344995545016616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9-4130-94B8-7F7B2F4BD80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Якщо допомога буде безкоштовна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###0</c:formatCode>
                <c:ptCount val="1"/>
                <c:pt idx="0">
                  <c:v>29.519608820507244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9-4130-94B8-7F7B2F4BD80C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Якщо допомога надаватиметься десь поблизу місця мешкання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###0</c:formatCode>
                <c:ptCount val="1"/>
                <c:pt idx="0">
                  <c:v>20.23082795287764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9-4130-94B8-7F7B2F4BD80C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Якщо допомога буде дистанційно онлайн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Аркуш1!$E$2</c:f>
              <c:numCache>
                <c:formatCode>###0</c:formatCode>
                <c:ptCount val="1"/>
                <c:pt idx="0">
                  <c:v>17.828986893356831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9-4130-94B8-7F7B2F4BD80C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Якщо ніхто про це не дізнається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Аркуш1!$F$2</c:f>
              <c:numCache>
                <c:formatCode>###0</c:formatCode>
                <c:ptCount val="1"/>
                <c:pt idx="0">
                  <c:v>17.24255115329494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9-4130-94B8-7F7B2F4BD80C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Якщо допомога буде по телефону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Аркуш1!$G$2</c:f>
              <c:numCache>
                <c:formatCode>###0</c:formatCode>
                <c:ptCount val="1"/>
                <c:pt idx="0">
                  <c:v>9.3053978658895282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9-4130-94B8-7F7B2F4BD80C}"/>
            </c:ext>
          </c:extLst>
        </c:ser>
        <c:ser>
          <c:idx val="6"/>
          <c:order val="6"/>
          <c:tx>
            <c:strRef>
              <c:f>Аркуш1!$H$1</c:f>
              <c:strCache>
                <c:ptCount val="1"/>
                <c:pt idx="0">
                  <c:v>Якщо буде потреба у фаховій допомозі, не буде змоги впоратися самостійно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Аркуш1!$H$2</c:f>
              <c:numCache>
                <c:formatCode>###0</c:formatCode>
                <c:ptCount val="1"/>
                <c:pt idx="0">
                  <c:v>3.6393273018538821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D9-4130-94B8-7F7B2F4BD80C}"/>
            </c:ext>
          </c:extLst>
        </c:ser>
        <c:ser>
          <c:idx val="7"/>
          <c:order val="7"/>
          <c:tx>
            <c:strRef>
              <c:f>Аркуш1!$I$1</c:f>
              <c:strCache>
                <c:ptCount val="1"/>
                <c:pt idx="0">
                  <c:v>Інше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Аркуш1!$I$2</c:f>
              <c:numCache>
                <c:formatCode>###0</c:formatCode>
                <c:ptCount val="1"/>
                <c:pt idx="0">
                  <c:v>7.2740440666361552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D9-4130-94B8-7F7B2F4BD80C}"/>
            </c:ext>
          </c:extLst>
        </c:ser>
        <c:ser>
          <c:idx val="8"/>
          <c:order val="8"/>
          <c:tx>
            <c:strRef>
              <c:f>Аркуш1!$J$1</c:f>
              <c:strCache>
                <c:ptCount val="1"/>
                <c:pt idx="0">
                  <c:v>Не потребують допомоги, не звертатимуться по допомогу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Аркуш1!$J$2</c:f>
              <c:numCache>
                <c:formatCode>###0</c:formatCode>
                <c:ptCount val="1"/>
                <c:pt idx="0">
                  <c:v>2.5598858407948186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D9-4130-94B8-7F7B2F4BD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2"/>
        <c:axId val="746667744"/>
        <c:axId val="746668160"/>
      </c:barChart>
      <c:catAx>
        <c:axId val="746667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746668160"/>
        <c:crosses val="autoZero"/>
        <c:auto val="1"/>
        <c:lblAlgn val="ctr"/>
        <c:lblOffset val="100"/>
        <c:noMultiLvlLbl val="0"/>
      </c:catAx>
      <c:valAx>
        <c:axId val="7466681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7466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90147704448913E-2"/>
          <c:y val="6.6298464828648554E-2"/>
          <c:w val="0.39581006380974393"/>
          <c:h val="0.66607353567983507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22F-48B2-B44A-FBE44F230C4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F-48B2-B44A-FBE44F230C43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22F-48B2-B44A-FBE44F230C4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2F-48B2-B44A-FBE44F230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Аркуш1!$B$2:$B$4</c:f>
              <c:numCache>
                <c:formatCode>###0</c:formatCode>
                <c:ptCount val="3"/>
                <c:pt idx="0">
                  <c:v>34.315617846580992</c:v>
                </c:pt>
                <c:pt idx="1">
                  <c:v>45.279284901033911</c:v>
                </c:pt>
                <c:pt idx="2">
                  <c:v>20.405097252384717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F-48B2-B44A-FBE44F23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24363235633919"/>
          <c:y val="7.1302540173931256E-2"/>
          <c:w val="0.25328006967526351"/>
          <c:h val="0.3673661305157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9405251094429E-2"/>
          <c:y val="0.14345753423348526"/>
          <c:w val="0.93892118949781112"/>
          <c:h val="0.829880720312664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45-55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###0</c:formatCode>
                <c:ptCount val="1"/>
                <c:pt idx="0">
                  <c:v>26.399999999999917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8-4DCD-AB48-487BC847D3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88-4DCD-AB48-487BC847D3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###0</c:formatCode>
                <c:ptCount val="1"/>
                <c:pt idx="0">
                  <c:v>35.29999999999999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8-4DCD-AB48-487BC847D3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20-34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###0</c:formatCode>
                <c:ptCount val="1"/>
                <c:pt idx="0">
                  <c:v>38.299999999999756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8-4DCD-AB48-487BC847D3C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rgbClr val="DFDFD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475-4FF8-9090-29C5854C3A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6466624"/>
        <c:axId val="796463344"/>
      </c:barChart>
      <c:catAx>
        <c:axId val="796466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6463344"/>
        <c:crosses val="autoZero"/>
        <c:auto val="1"/>
        <c:lblAlgn val="ctr"/>
        <c:lblOffset val="100"/>
        <c:noMultiLvlLbl val="0"/>
      </c:catAx>
      <c:valAx>
        <c:axId val="796463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964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9405251094429E-2"/>
          <c:y val="0.14345753423348526"/>
          <c:w val="0.93892118949781112"/>
          <c:h val="0.829880720312664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Kyiv</c:v>
                </c:pt>
              </c:strCache>
            </c:strRef>
          </c:tx>
          <c:spPr>
            <a:solidFill>
              <a:srgbClr val="5A5A4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7425190124856303E-3"/>
                  <c:y val="-8.82439591103897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29-45EE-BC7D-73DAC812A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Лист1!$B$2</c:f>
              <c:numCache>
                <c:formatCode>###0</c:formatCode>
                <c:ptCount val="1"/>
                <c:pt idx="0">
                  <c:v>12.599999999999998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29-45EE-BC7D-73DAC812A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7877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6DECB9-BEC4-485D-B385-5BF4A1D3F779}" type="VALUE">
                      <a:rPr lang="en-US" sz="11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29-45EE-BC7D-73DAC812A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Лист1!$C$2</c:f>
              <c:numCache>
                <c:formatCode>###0</c:formatCode>
                <c:ptCount val="1"/>
                <c:pt idx="0">
                  <c:v>26.799999999999919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29-45EE-BC7D-73DAC812A0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CECEC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B29-45EE-BC7D-73DAC812A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Лист1!$D$2</c:f>
              <c:numCache>
                <c:formatCode>###0</c:formatCode>
                <c:ptCount val="1"/>
                <c:pt idx="0">
                  <c:v>26.699999999999847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9-45EE-BC7D-73DAC812A0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rgbClr val="DFDFD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Лист1!$E$2</c:f>
              <c:numCache>
                <c:formatCode>###0</c:formatCode>
                <c:ptCount val="1"/>
                <c:pt idx="0">
                  <c:v>10.499999999999995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29-45EE-BC7D-73DAC812A0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87877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Лист1!$F$2</c:f>
              <c:numCache>
                <c:formatCode>###0</c:formatCode>
                <c:ptCount val="1"/>
                <c:pt idx="0">
                  <c:v>8.699999999999994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29-45EE-BC7D-73DAC812A0D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Center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A5A4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94-4C29-B018-894B66A266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Region</c:v>
                </c:pt>
              </c:strCache>
            </c:strRef>
          </c:cat>
          <c:val>
            <c:numRef>
              <c:f>Лист1!$G$2</c:f>
              <c:numCache>
                <c:formatCode>###0</c:formatCode>
                <c:ptCount val="1"/>
                <c:pt idx="0">
                  <c:v>14.69999999999999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4-4C29-B018-894B66A266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6466624"/>
        <c:axId val="796463344"/>
      </c:barChart>
      <c:catAx>
        <c:axId val="7964666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96463344"/>
        <c:crosses val="autoZero"/>
        <c:auto val="1"/>
        <c:lblAlgn val="ctr"/>
        <c:lblOffset val="100"/>
        <c:noMultiLvlLbl val="0"/>
      </c:catAx>
      <c:valAx>
        <c:axId val="7964633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7964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85524391200287"/>
          <c:y val="3.0812643082253555E-2"/>
          <c:w val="0.56214475608799708"/>
          <c:h val="0.82579153606451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Неповна середня</c:v>
                </c:pt>
              </c:strCache>
            </c:strRef>
          </c:tx>
          <c:spPr>
            <a:solidFill>
              <a:srgbClr val="CECEC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Education</c:v>
                </c:pt>
              </c:strCache>
            </c:strRef>
          </c:cat>
          <c:val>
            <c:numRef>
              <c:f>Лист1!$B$2</c:f>
              <c:numCache>
                <c:formatCode>###0</c:formatCode>
                <c:ptCount val="1"/>
                <c:pt idx="0">
                  <c:v>1.8885522196631692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6-43D8-9627-EB72007EA288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Повна середня</c:v>
                </c:pt>
              </c:strCache>
            </c:strRef>
          </c:tx>
          <c:spPr>
            <a:solidFill>
              <a:srgbClr val="AEAE9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Education</c:v>
                </c:pt>
              </c:strCache>
            </c:strRef>
          </c:cat>
          <c:val>
            <c:numRef>
              <c:f>Лист1!$C$2</c:f>
              <c:numCache>
                <c:formatCode>###0</c:formatCode>
                <c:ptCount val="1"/>
                <c:pt idx="0">
                  <c:v>4.9136699701073479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6-43D8-9627-EB72007EA288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Середня спеціальна</c:v>
                </c:pt>
              </c:strCache>
            </c:strRef>
          </c:tx>
          <c:spPr>
            <a:solidFill>
              <a:srgbClr val="AEAE9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7877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1D-4D27-98CF-90ED224C3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Education</c:v>
                </c:pt>
              </c:strCache>
            </c:strRef>
          </c:cat>
          <c:val>
            <c:numRef>
              <c:f>Лист1!$D$2</c:f>
              <c:numCache>
                <c:formatCode>###0</c:formatCode>
                <c:ptCount val="1"/>
                <c:pt idx="0">
                  <c:v>20.161390752736338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6-43D8-9627-EB72007EA2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Неповна вища</c:v>
                </c:pt>
              </c:strCache>
            </c:strRef>
          </c:tx>
          <c:spPr>
            <a:solidFill>
              <a:srgbClr val="5A5A4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Education</c:v>
                </c:pt>
              </c:strCache>
            </c:strRef>
          </c:cat>
          <c:val>
            <c:numRef>
              <c:f>Лист1!$E$2</c:f>
              <c:numCache>
                <c:formatCode>###0</c:formatCode>
                <c:ptCount val="1"/>
                <c:pt idx="0">
                  <c:v>6.6741323124619818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6-43D8-9627-EB72007EA28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Вища</c:v>
                </c:pt>
              </c:strCache>
            </c:strRef>
          </c:tx>
          <c:spPr>
            <a:solidFill>
              <a:srgbClr val="3D3D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###0</c:formatCode>
                <c:ptCount val="1"/>
                <c:pt idx="0">
                  <c:v>66.362254745030938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D-4D27-98CF-90ED224C33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8950976"/>
        <c:axId val="878951632"/>
      </c:barChart>
      <c:catAx>
        <c:axId val="878950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8951632"/>
        <c:crosses val="autoZero"/>
        <c:auto val="1"/>
        <c:lblAlgn val="ctr"/>
        <c:lblOffset val="100"/>
        <c:noMultiLvlLbl val="0"/>
      </c:catAx>
      <c:valAx>
        <c:axId val="878951632"/>
        <c:scaling>
          <c:orientation val="minMax"/>
        </c:scaling>
        <c:delete val="1"/>
        <c:axPos val="b"/>
        <c:numFmt formatCode="###0" sourceLinked="1"/>
        <c:majorTickMark val="none"/>
        <c:minorTickMark val="none"/>
        <c:tickLblPos val="nextTo"/>
        <c:crossAx val="8789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915794322941609E-2"/>
          <c:y val="0.128134528003361"/>
          <c:w val="0.40846936785216353"/>
          <c:h val="0.62260847688120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en-US"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7573078892692E-3"/>
          <c:y val="1.259531316556772E-2"/>
          <c:w val="0.99889242692110736"/>
          <c:h val="0.98740468683443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Загроза власному життю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Аркуш1!$B$2</c:f>
              <c:numCache>
                <c:formatCode>###0</c:formatCode>
                <c:ptCount val="1"/>
                <c:pt idx="0">
                  <c:v>27.993492338483911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4D90-B668-A5C32F9064F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Свідки загрози життю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Аркуш1!$C$2</c:f>
              <c:numCache>
                <c:formatCode>###0</c:formatCode>
                <c:ptCount val="1"/>
                <c:pt idx="0">
                  <c:v>18.748704938072784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E-4D90-B668-A5C32F9064F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Розказували про це ті, хто пережили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Аркуш1!$D$2</c:f>
              <c:numCache>
                <c:formatCode>###0</c:formatCode>
                <c:ptCount val="1"/>
                <c:pt idx="0">
                  <c:v>32.96936615094971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E-4D90-B668-A5C32F9064F5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Бачили в медіа відео/фото таких ситуацій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Аркуш1!$E$2</c:f>
              <c:numCache>
                <c:formatCode>###0</c:formatCode>
                <c:ptCount val="1"/>
                <c:pt idx="0">
                  <c:v>42.567453807524515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E-4D90-B668-A5C32F9064F5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Не стикалися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Аркуш1!$F$2</c:f>
              <c:numCache>
                <c:formatCode>###0</c:formatCode>
                <c:ptCount val="1"/>
                <c:pt idx="0">
                  <c:v>12.220537020140048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7E-4D90-B668-A5C32F9064F5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Немає відповіді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Перебування в зоні бойових дій</c:v>
                </c:pt>
              </c:strCache>
            </c:strRef>
          </c:cat>
          <c:val>
            <c:numRef>
              <c:f>Аркуш1!$G$2</c:f>
              <c:numCache>
                <c:formatCode>###0</c:formatCode>
                <c:ptCount val="1"/>
                <c:pt idx="0">
                  <c:v>0.59096226185625911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0-4DD4-9E5F-B52708115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5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  <c:max val="50"/>
          <c:min val="0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###0" sourceLinked="1"/>
        <c:majorTickMark val="out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7573078892692E-3"/>
          <c:y val="1.259531316556772E-2"/>
          <c:w val="0.99889242692110736"/>
          <c:h val="0.98740468683443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Загроза власному життю</c:v>
                </c:pt>
              </c:strCache>
            </c:strRef>
          </c:tx>
          <c:spPr>
            <a:solidFill>
              <a:srgbClr val="FA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Аркуш1!$B$3</c:f>
              <c:numCache>
                <c:formatCode>###0</c:formatCode>
                <c:ptCount val="1"/>
                <c:pt idx="0">
                  <c:v>16.478927030215999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4-4BF3-830E-D8207C2631C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Свідки загрози життю</c:v>
                </c:pt>
              </c:strCache>
            </c:strRef>
          </c:tx>
          <c:spPr>
            <a:solidFill>
              <a:srgbClr val="FF63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Аркуш1!$C$3</c:f>
              <c:numCache>
                <c:formatCode>###0</c:formatCode>
                <c:ptCount val="1"/>
                <c:pt idx="0">
                  <c:v>25.21774302700603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4-4BF3-830E-D8207C2631C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Розказували про це ті, хто пережили</c:v>
                </c:pt>
              </c:strCache>
            </c:strRef>
          </c:tx>
          <c:spPr>
            <a:solidFill>
              <a:srgbClr val="FF97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Аркуш1!$D$3</c:f>
              <c:numCache>
                <c:formatCode>###0</c:formatCode>
                <c:ptCount val="1"/>
                <c:pt idx="0">
                  <c:v>24.800470999822529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4-4BF3-830E-D8207C2631C6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Бачили в медіа відео/фото таких ситуацій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Аркуш1!$E$3</c:f>
              <c:numCache>
                <c:formatCode>###0</c:formatCode>
                <c:ptCount val="1"/>
                <c:pt idx="0">
                  <c:v>25.447912257227934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4-4BF3-830E-D8207C2631C6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Не стикалися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D0D-49A0-B924-9736F774ED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Аркуш1!$F$3</c:f>
              <c:numCache>
                <c:formatCode>###0</c:formatCode>
                <c:ptCount val="1"/>
                <c:pt idx="0">
                  <c:v>27.55507923799308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74-4BF3-830E-D8207C2631C6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Немає відповіді</c:v>
                </c:pt>
              </c:strCache>
            </c:strRef>
          </c:tx>
          <c:spPr>
            <a:solidFill>
              <a:srgbClr val="CECE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Аркуш1!$A$3</c:f>
              <c:strCache>
                <c:ptCount val="1"/>
                <c:pt idx="0">
                  <c:v>Члени родини перебували чи перебувають у зоні бойових дій</c:v>
                </c:pt>
              </c:strCache>
            </c:strRef>
          </c:cat>
          <c:val>
            <c:numRef>
              <c:f>Аркуш1!$G$3</c:f>
              <c:numCache>
                <c:formatCode>###0</c:formatCode>
                <c:ptCount val="1"/>
                <c:pt idx="0">
                  <c:v>1.0891258950012068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74-4BF3-830E-D8207C26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5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  <c:max val="50"/>
          <c:min val="0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###0" sourceLinked="1"/>
        <c:majorTickMark val="out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7573078892692E-3"/>
          <c:y val="1.259531316556772E-2"/>
          <c:w val="0.99889242692110736"/>
          <c:h val="0.98740468683443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Загроза власному життю</c:v>
                </c:pt>
              </c:strCache>
            </c:strRef>
          </c:tx>
          <c:spPr>
            <a:solidFill>
              <a:srgbClr val="FA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Аркуш1!$B$4</c:f>
              <c:numCache>
                <c:formatCode>###0</c:formatCode>
                <c:ptCount val="1"/>
                <c:pt idx="0">
                  <c:v>4.0468947188059081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A-42C7-B269-A63F5717A72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Свідки загрози життю</c:v>
                </c:pt>
              </c:strCache>
            </c:strRef>
          </c:tx>
          <c:spPr>
            <a:solidFill>
              <a:srgbClr val="FF63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Аркуш1!$C$4</c:f>
              <c:numCache>
                <c:formatCode>###0</c:formatCode>
                <c:ptCount val="1"/>
                <c:pt idx="0">
                  <c:v>3.0809511852216023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A-42C7-B269-A63F5717A72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Розказували про це ті, хто пережили</c:v>
                </c:pt>
              </c:strCache>
            </c:strRef>
          </c:tx>
          <c:spPr>
            <a:solidFill>
              <a:srgbClr val="FF97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Аркуш1!$D$4</c:f>
              <c:numCache>
                <c:formatCode>###0</c:formatCode>
                <c:ptCount val="1"/>
                <c:pt idx="0">
                  <c:v>26.694956430156463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A-42C7-B269-A63F5717A72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Бачили в медіа відео/фото таких ситуацій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Аркуш1!$E$4</c:f>
              <c:numCache>
                <c:formatCode>###0</c:formatCode>
                <c:ptCount val="1"/>
                <c:pt idx="0">
                  <c:v>45.08747819146155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A-42C7-B269-A63F5717A72D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Не стикалися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392-478E-9373-37BD7E6A6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Аркуш1!$F$4</c:f>
              <c:numCache>
                <c:formatCode>###0</c:formatCode>
                <c:ptCount val="1"/>
                <c:pt idx="0">
                  <c:v>34.047230178718692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A-42C7-B269-A63F5717A72D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Немає відповіді</c:v>
                </c:pt>
              </c:strCache>
            </c:strRef>
          </c:tx>
          <c:spPr>
            <a:solidFill>
              <a:srgbClr val="CECE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</c:f>
              <c:strCache>
                <c:ptCount val="1"/>
                <c:pt idx="0">
                  <c:v>Перебування в окупації, полоні або загроза насильства</c:v>
                </c:pt>
              </c:strCache>
            </c:strRef>
          </c:cat>
          <c:val>
            <c:numRef>
              <c:f>Аркуш1!$G$4</c:f>
              <c:numCache>
                <c:formatCode>###0</c:formatCode>
                <c:ptCount val="1"/>
                <c:pt idx="0">
                  <c:v>0.67838868832923316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EA-42C7-B269-A63F5717A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5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  <c:max val="50"/>
          <c:min val="0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###0" sourceLinked="1"/>
        <c:majorTickMark val="out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06537018406297"/>
          <c:y val="0"/>
          <c:w val="0.41852413358133667"/>
          <c:h val="0.910360704911886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Ніколи</c:v>
                </c:pt>
              </c:strCache>
            </c:strRef>
          </c:tx>
          <c:spPr>
            <a:solidFill>
              <a:srgbClr val="00D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Були проблеми з засинанням або сном</c:v>
                </c:pt>
                <c:pt idx="1">
                  <c:v>Почувалися нервовим або легко лякалися</c:v>
                </c:pt>
                <c:pt idx="2">
                  <c:v>Відчували бажання бути «супер-пильним» або бути увесь час на сторожі</c:v>
                </c:pt>
                <c:pt idx="3">
                  <c:v>Відчували себе дратівливим або мали спалахи гніву</c:v>
                </c:pt>
                <c:pt idx="4">
                  <c:v>Відчували, ніби ваше майбутнє якимось чином скорочується</c:v>
                </c:pt>
                <c:pt idx="5">
                  <c:v>Почувалися сильно засмученими, коли вам щось нагадувало стресовий досвід з минулого</c:v>
                </c:pt>
                <c:pt idx="6">
                  <c:v>Відчували себе віддаленим або відгородженим від інших людей</c:v>
                </c:pt>
              </c:strCache>
            </c:strRef>
          </c:cat>
          <c:val>
            <c:numRef>
              <c:f>Аркуш1!$B$2:$B$8</c:f>
              <c:numCache>
                <c:formatCode>###0</c:formatCode>
                <c:ptCount val="7"/>
                <c:pt idx="0">
                  <c:v>4.5563573785964726</c:v>
                </c:pt>
                <c:pt idx="1">
                  <c:v>3.1258115278405385</c:v>
                </c:pt>
                <c:pt idx="2">
                  <c:v>4.5724360788651017</c:v>
                </c:pt>
                <c:pt idx="3">
                  <c:v>2.2436369346562768</c:v>
                </c:pt>
                <c:pt idx="4">
                  <c:v>11.075900751390282</c:v>
                </c:pt>
                <c:pt idx="5">
                  <c:v>5.0599251879547662</c:v>
                </c:pt>
                <c:pt idx="6">
                  <c:v>7.142319414517079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4D90-B668-A5C32F9064F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Майже ніколи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Були проблеми з засинанням або сном</c:v>
                </c:pt>
                <c:pt idx="1">
                  <c:v>Почувалися нервовим або легко лякалися</c:v>
                </c:pt>
                <c:pt idx="2">
                  <c:v>Відчували бажання бути «супер-пильним» або бути увесь час на сторожі</c:v>
                </c:pt>
                <c:pt idx="3">
                  <c:v>Відчували себе дратівливим або мали спалахи гніву</c:v>
                </c:pt>
                <c:pt idx="4">
                  <c:v>Відчували, ніби ваше майбутнє якимось чином скорочується</c:v>
                </c:pt>
                <c:pt idx="5">
                  <c:v>Почувалися сильно засмученими, коли вам щось нагадувало стресовий досвід з минулого</c:v>
                </c:pt>
                <c:pt idx="6">
                  <c:v>Відчували себе віддаленим або відгородженим від інших людей</c:v>
                </c:pt>
              </c:strCache>
            </c:strRef>
          </c:cat>
          <c:val>
            <c:numRef>
              <c:f>Аркуш1!$C$2:$C$8</c:f>
              <c:numCache>
                <c:formatCode>###0</c:formatCode>
                <c:ptCount val="7"/>
                <c:pt idx="0">
                  <c:v>15.743961252601657</c:v>
                </c:pt>
                <c:pt idx="1">
                  <c:v>17.160186793467876</c:v>
                </c:pt>
                <c:pt idx="2">
                  <c:v>14.419925809301054</c:v>
                </c:pt>
                <c:pt idx="3">
                  <c:v>13.013073718238038</c:v>
                </c:pt>
                <c:pt idx="4">
                  <c:v>16.84850229249491</c:v>
                </c:pt>
                <c:pt idx="5">
                  <c:v>17.204697312573824</c:v>
                </c:pt>
                <c:pt idx="6">
                  <c:v>20.421490225668904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E-4D90-B668-A5C32F9064F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Іноді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Були проблеми з засинанням або сном</c:v>
                </c:pt>
                <c:pt idx="1">
                  <c:v>Почувалися нервовим або легко лякалися</c:v>
                </c:pt>
                <c:pt idx="2">
                  <c:v>Відчували бажання бути «супер-пильним» або бути увесь час на сторожі</c:v>
                </c:pt>
                <c:pt idx="3">
                  <c:v>Відчували себе дратівливим або мали спалахи гніву</c:v>
                </c:pt>
                <c:pt idx="4">
                  <c:v>Відчували, ніби ваше майбутнє якимось чином скорочується</c:v>
                </c:pt>
                <c:pt idx="5">
                  <c:v>Почувалися сильно засмученими, коли вам щось нагадувало стресовий досвід з минулого</c:v>
                </c:pt>
                <c:pt idx="6">
                  <c:v>Відчували себе віддаленим або відгородженим від інших людей</c:v>
                </c:pt>
              </c:strCache>
            </c:strRef>
          </c:cat>
          <c:val>
            <c:numRef>
              <c:f>Аркуш1!$D$2:$D$8</c:f>
              <c:numCache>
                <c:formatCode>###0</c:formatCode>
                <c:ptCount val="7"/>
                <c:pt idx="0">
                  <c:v>42.916778351553162</c:v>
                </c:pt>
                <c:pt idx="1">
                  <c:v>44.479935988903406</c:v>
                </c:pt>
                <c:pt idx="2">
                  <c:v>45.928005189267324</c:v>
                </c:pt>
                <c:pt idx="3">
                  <c:v>49.765451905268307</c:v>
                </c:pt>
                <c:pt idx="4">
                  <c:v>42.956103460095882</c:v>
                </c:pt>
                <c:pt idx="5">
                  <c:v>48.891830906228932</c:v>
                </c:pt>
                <c:pt idx="6">
                  <c:v>44.828617747701571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E-4D90-B668-A5C32F9064F5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Досить часто</c:v>
                </c:pt>
              </c:strCache>
            </c:strRef>
          </c:tx>
          <c:spPr>
            <a:solidFill>
              <a:srgbClr val="FF97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Були проблеми з засинанням або сном</c:v>
                </c:pt>
                <c:pt idx="1">
                  <c:v>Почувалися нервовим або легко лякалися</c:v>
                </c:pt>
                <c:pt idx="2">
                  <c:v>Відчували бажання бути «супер-пильним» або бути увесь час на сторожі</c:v>
                </c:pt>
                <c:pt idx="3">
                  <c:v>Відчували себе дратівливим або мали спалахи гніву</c:v>
                </c:pt>
                <c:pt idx="4">
                  <c:v>Відчували, ніби ваше майбутнє якимось чином скорочується</c:v>
                </c:pt>
                <c:pt idx="5">
                  <c:v>Почувалися сильно засмученими, коли вам щось нагадувало стресовий досвід з минулого</c:v>
                </c:pt>
                <c:pt idx="6">
                  <c:v>Відчували себе віддаленим або відгородженим від інших людей</c:v>
                </c:pt>
              </c:strCache>
            </c:strRef>
          </c:cat>
          <c:val>
            <c:numRef>
              <c:f>Аркуш1!$E$2:$E$8</c:f>
              <c:numCache>
                <c:formatCode>###0</c:formatCode>
                <c:ptCount val="7"/>
                <c:pt idx="0">
                  <c:v>26.566573719870195</c:v>
                </c:pt>
                <c:pt idx="1">
                  <c:v>26.74094741177958</c:v>
                </c:pt>
                <c:pt idx="2">
                  <c:v>28.090037503527871</c:v>
                </c:pt>
                <c:pt idx="3">
                  <c:v>24.879836785060789</c:v>
                </c:pt>
                <c:pt idx="4">
                  <c:v>21.808351765788039</c:v>
                </c:pt>
                <c:pt idx="5">
                  <c:v>21.540061426042197</c:v>
                </c:pt>
                <c:pt idx="6">
                  <c:v>20.810693058418305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E-4D90-B668-A5C32F9064F5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Дуже часто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Були проблеми з засинанням або сном</c:v>
                </c:pt>
                <c:pt idx="1">
                  <c:v>Почувалися нервовим або легко лякалися</c:v>
                </c:pt>
                <c:pt idx="2">
                  <c:v>Відчували бажання бути «супер-пильним» або бути увесь час на сторожі</c:v>
                </c:pt>
                <c:pt idx="3">
                  <c:v>Відчували себе дратівливим або мали спалахи гніву</c:v>
                </c:pt>
                <c:pt idx="4">
                  <c:v>Відчували, ніби ваше майбутнє якимось чином скорочується</c:v>
                </c:pt>
                <c:pt idx="5">
                  <c:v>Почувалися сильно засмученими, коли вам щось нагадувало стресовий досвід з минулого</c:v>
                </c:pt>
                <c:pt idx="6">
                  <c:v>Відчували себе віддаленим або відгородженим від інших людей</c:v>
                </c:pt>
              </c:strCache>
            </c:strRef>
          </c:cat>
          <c:val>
            <c:numRef>
              <c:f>Аркуш1!$F$2:$F$8</c:f>
              <c:numCache>
                <c:formatCode>###0</c:formatCode>
                <c:ptCount val="7"/>
                <c:pt idx="0">
                  <c:v>10.216329297378207</c:v>
                </c:pt>
                <c:pt idx="1">
                  <c:v>8.4931182780082732</c:v>
                </c:pt>
                <c:pt idx="2">
                  <c:v>6.9895954190383618</c:v>
                </c:pt>
                <c:pt idx="3">
                  <c:v>10.098000656776316</c:v>
                </c:pt>
                <c:pt idx="4">
                  <c:v>7.3111417302306121</c:v>
                </c:pt>
                <c:pt idx="5">
                  <c:v>7.3034851672000105</c:v>
                </c:pt>
                <c:pt idx="6">
                  <c:v>6.7968795536938753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7E-4D90-B668-A5C32F90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38681754312035"/>
          <c:y val="0.91129969682057799"/>
          <c:w val="0.44651433670500673"/>
          <c:h val="6.2646823283297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06537018406297"/>
          <c:y val="0"/>
          <c:w val="0.41852413358133667"/>
          <c:h val="0.910360704911886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Ніколи</c:v>
                </c:pt>
              </c:strCache>
            </c:strRef>
          </c:tx>
          <c:spPr>
            <a:solidFill>
              <a:srgbClr val="00D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Втрачали інтерес до речей, які вам раніше подобалися</c:v>
                </c:pt>
                <c:pt idx="1">
                  <c:v>Були фізичні реакції (наприклад, серцебиття, проблеми з диханням або пітливість), коли щось нагадало вам про стресовий досвід з минулого</c:v>
                </c:pt>
                <c:pt idx="2">
                  <c:v>Повторювалися тривожні спогади, думки чи уявні картини стресового досвіду з минулого</c:v>
                </c:pt>
                <c:pt idx="3">
                  <c:v>Вам важко бувало зосередитися</c:v>
                </c:pt>
                <c:pt idx="4">
                  <c:v>Уникали думати або говорити про стресовий досвід з минулого або уникали почуттів, пов язаних з цим</c:v>
                </c:pt>
                <c:pt idx="5">
                  <c:v>Виникали раптово відчуття, ніби стресова подія відбувається знову (або діяли так, наче ви знову це переживаєте)</c:v>
                </c:pt>
                <c:pt idx="6">
                  <c:v>Уникали дій або ситуацій через те, що вони нагадують про ваш стресовий досвід з минулого</c:v>
                </c:pt>
                <c:pt idx="7">
                  <c:v>Повторювалися тривожні сни про стресовий досвід з минулого</c:v>
                </c:pt>
                <c:pt idx="8">
                  <c:v>Було почуття емоційного заціпеніння або неможливість відчути любов до близьких</c:v>
                </c:pt>
                <c:pt idx="9">
                  <c:v>Були проблеми із згадуванням важливих частин стресового досвіду з минулого</c:v>
                </c:pt>
              </c:strCache>
            </c:strRef>
          </c:cat>
          <c:val>
            <c:numRef>
              <c:f>Аркуш1!$B$2:$B$11</c:f>
              <c:numCache>
                <c:formatCode>###0</c:formatCode>
                <c:ptCount val="10"/>
                <c:pt idx="0">
                  <c:v>4.6427348564728996</c:v>
                </c:pt>
                <c:pt idx="1">
                  <c:v>11.813913805849575</c:v>
                </c:pt>
                <c:pt idx="2">
                  <c:v>6.7971086057725882</c:v>
                </c:pt>
                <c:pt idx="3">
                  <c:v>4.6528083766947477</c:v>
                </c:pt>
                <c:pt idx="4">
                  <c:v>7.9280265682226281</c:v>
                </c:pt>
                <c:pt idx="5">
                  <c:v>10.178605114345253</c:v>
                </c:pt>
                <c:pt idx="6">
                  <c:v>8.5272960491677221</c:v>
                </c:pt>
                <c:pt idx="7">
                  <c:v>15.8904443561287</c:v>
                </c:pt>
                <c:pt idx="8">
                  <c:v>15.621536725156066</c:v>
                </c:pt>
                <c:pt idx="9">
                  <c:v>12.585233724845377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4D90-B668-A5C32F9064F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Майже ніколи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Втрачали інтерес до речей, які вам раніше подобалися</c:v>
                </c:pt>
                <c:pt idx="1">
                  <c:v>Були фізичні реакції (наприклад, серцебиття, проблеми з диханням або пітливість), коли щось нагадало вам про стресовий досвід з минулого</c:v>
                </c:pt>
                <c:pt idx="2">
                  <c:v>Повторювалися тривожні спогади, думки чи уявні картини стресового досвіду з минулого</c:v>
                </c:pt>
                <c:pt idx="3">
                  <c:v>Вам важко бувало зосередитися</c:v>
                </c:pt>
                <c:pt idx="4">
                  <c:v>Уникали думати або говорити про стресовий досвід з минулого або уникали почуттів, пов язаних з цим</c:v>
                </c:pt>
                <c:pt idx="5">
                  <c:v>Виникали раптово відчуття, ніби стресова подія відбувається знову (або діяли так, наче ви знову це переживаєте)</c:v>
                </c:pt>
                <c:pt idx="6">
                  <c:v>Уникали дій або ситуацій через те, що вони нагадують про ваш стресовий досвід з минулого</c:v>
                </c:pt>
                <c:pt idx="7">
                  <c:v>Повторювалися тривожні сни про стресовий досвід з минулого</c:v>
                </c:pt>
                <c:pt idx="8">
                  <c:v>Було почуття емоційного заціпеніння або неможливість відчути любов до близьких</c:v>
                </c:pt>
                <c:pt idx="9">
                  <c:v>Були проблеми із згадуванням важливих частин стресового досвіду з минулого</c:v>
                </c:pt>
              </c:strCache>
            </c:strRef>
          </c:cat>
          <c:val>
            <c:numRef>
              <c:f>Аркуш1!$C$2:$C$11</c:f>
              <c:numCache>
                <c:formatCode>###0</c:formatCode>
                <c:ptCount val="10"/>
                <c:pt idx="0">
                  <c:v>17.407783800203099</c:v>
                </c:pt>
                <c:pt idx="1">
                  <c:v>22.332090991481554</c:v>
                </c:pt>
                <c:pt idx="2">
                  <c:v>21.696858203297722</c:v>
                </c:pt>
                <c:pt idx="3">
                  <c:v>18.995064079968266</c:v>
                </c:pt>
                <c:pt idx="4">
                  <c:v>21.351085064700754</c:v>
                </c:pt>
                <c:pt idx="5">
                  <c:v>21.752831308413427</c:v>
                </c:pt>
                <c:pt idx="6">
                  <c:v>22.00069397624258</c:v>
                </c:pt>
                <c:pt idx="7">
                  <c:v>25.8081816318679</c:v>
                </c:pt>
                <c:pt idx="8">
                  <c:v>23.826357446037495</c:v>
                </c:pt>
                <c:pt idx="9">
                  <c:v>26.897505339309507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E-4D90-B668-A5C32F9064F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Іноді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Втрачали інтерес до речей, які вам раніше подобалися</c:v>
                </c:pt>
                <c:pt idx="1">
                  <c:v>Були фізичні реакції (наприклад, серцебиття, проблеми з диханням або пітливість), коли щось нагадало вам про стресовий досвід з минулого</c:v>
                </c:pt>
                <c:pt idx="2">
                  <c:v>Повторювалися тривожні спогади, думки чи уявні картини стресового досвіду з минулого</c:v>
                </c:pt>
                <c:pt idx="3">
                  <c:v>Вам важко бувало зосередитися</c:v>
                </c:pt>
                <c:pt idx="4">
                  <c:v>Уникали думати або говорити про стресовий досвід з минулого або уникали почуттів, пов язаних з цим</c:v>
                </c:pt>
                <c:pt idx="5">
                  <c:v>Виникали раптово відчуття, ніби стресова подія відбувається знову (або діяли так, наче ви знову це переживаєте)</c:v>
                </c:pt>
                <c:pt idx="6">
                  <c:v>Уникали дій або ситуацій через те, що вони нагадують про ваш стресовий досвід з минулого</c:v>
                </c:pt>
                <c:pt idx="7">
                  <c:v>Повторювалися тривожні сни про стресовий досвід з минулого</c:v>
                </c:pt>
                <c:pt idx="8">
                  <c:v>Було почуття емоційного заціпеніння або неможливість відчути любов до близьких</c:v>
                </c:pt>
                <c:pt idx="9">
                  <c:v>Були проблеми із згадуванням важливих частин стресового досвіду з минулого</c:v>
                </c:pt>
              </c:strCache>
            </c:strRef>
          </c:cat>
          <c:val>
            <c:numRef>
              <c:f>Аркуш1!$D$2:$D$11</c:f>
              <c:numCache>
                <c:formatCode>###0</c:formatCode>
                <c:ptCount val="10"/>
                <c:pt idx="0">
                  <c:v>52.576740170013295</c:v>
                </c:pt>
                <c:pt idx="1">
                  <c:v>40.749115596497717</c:v>
                </c:pt>
                <c:pt idx="2">
                  <c:v>46.586943099010639</c:v>
                </c:pt>
                <c:pt idx="3">
                  <c:v>53.07014293525377</c:v>
                </c:pt>
                <c:pt idx="4">
                  <c:v>48.127908179504189</c:v>
                </c:pt>
                <c:pt idx="5">
                  <c:v>45.658202336352019</c:v>
                </c:pt>
                <c:pt idx="6">
                  <c:v>47.865572251890129</c:v>
                </c:pt>
                <c:pt idx="7">
                  <c:v>41.666591186262266</c:v>
                </c:pt>
                <c:pt idx="8">
                  <c:v>44.127477083933442</c:v>
                </c:pt>
                <c:pt idx="9">
                  <c:v>44.190436332063214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E-4D90-B668-A5C32F9064F5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Досить часто</c:v>
                </c:pt>
              </c:strCache>
            </c:strRef>
          </c:tx>
          <c:spPr>
            <a:solidFill>
              <a:srgbClr val="FF97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Втрачали інтерес до речей, які вам раніше подобалися</c:v>
                </c:pt>
                <c:pt idx="1">
                  <c:v>Були фізичні реакції (наприклад, серцебиття, проблеми з диханням або пітливість), коли щось нагадало вам про стресовий досвід з минулого</c:v>
                </c:pt>
                <c:pt idx="2">
                  <c:v>Повторювалися тривожні спогади, думки чи уявні картини стресового досвіду з минулого</c:v>
                </c:pt>
                <c:pt idx="3">
                  <c:v>Вам важко бувало зосередитися</c:v>
                </c:pt>
                <c:pt idx="4">
                  <c:v>Уникали думати або говорити про стресовий досвід з минулого або уникали почуттів, пов язаних з цим</c:v>
                </c:pt>
                <c:pt idx="5">
                  <c:v>Виникали раптово відчуття, ніби стресова подія відбувається знову (або діяли так, наче ви знову це переживаєте)</c:v>
                </c:pt>
                <c:pt idx="6">
                  <c:v>Уникали дій або ситуацій через те, що вони нагадують про ваш стресовий досвід з минулого</c:v>
                </c:pt>
                <c:pt idx="7">
                  <c:v>Повторювалися тривожні сни про стресовий досвід з минулого</c:v>
                </c:pt>
                <c:pt idx="8">
                  <c:v>Було почуття емоційного заціпеніння або неможливість відчути любов до близьких</c:v>
                </c:pt>
                <c:pt idx="9">
                  <c:v>Були проблеми із згадуванням важливих частин стресового досвіду з минулого</c:v>
                </c:pt>
              </c:strCache>
            </c:strRef>
          </c:cat>
          <c:val>
            <c:numRef>
              <c:f>Аркуш1!$E$2:$E$11</c:f>
              <c:numCache>
                <c:formatCode>###0</c:formatCode>
                <c:ptCount val="10"/>
                <c:pt idx="0">
                  <c:v>20.61199120823515</c:v>
                </c:pt>
                <c:pt idx="1">
                  <c:v>18.7781877703544</c:v>
                </c:pt>
                <c:pt idx="2">
                  <c:v>19.056292667230711</c:v>
                </c:pt>
                <c:pt idx="3">
                  <c:v>18.443148660116595</c:v>
                </c:pt>
                <c:pt idx="4">
                  <c:v>18.922140024626806</c:v>
                </c:pt>
                <c:pt idx="5">
                  <c:v>17.849704526153744</c:v>
                </c:pt>
                <c:pt idx="6">
                  <c:v>17.668775310130098</c:v>
                </c:pt>
                <c:pt idx="7">
                  <c:v>12.978379169579471</c:v>
                </c:pt>
                <c:pt idx="8">
                  <c:v>11.80127406228643</c:v>
                </c:pt>
                <c:pt idx="9">
                  <c:v>12.377438560763933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E-4D90-B668-A5C32F9064F5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Дуже часто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Втрачали інтерес до речей, які вам раніше подобалися</c:v>
                </c:pt>
                <c:pt idx="1">
                  <c:v>Були фізичні реакції (наприклад, серцебиття, проблеми з диханням або пітливість), коли щось нагадало вам про стресовий досвід з минулого</c:v>
                </c:pt>
                <c:pt idx="2">
                  <c:v>Повторювалися тривожні спогади, думки чи уявні картини стресового досвіду з минулого</c:v>
                </c:pt>
                <c:pt idx="3">
                  <c:v>Вам важко бувало зосередитися</c:v>
                </c:pt>
                <c:pt idx="4">
                  <c:v>Уникали думати або говорити про стресовий досвід з минулого або уникали почуттів, пов язаних з цим</c:v>
                </c:pt>
                <c:pt idx="5">
                  <c:v>Виникали раптово відчуття, ніби стресова подія відбувається знову (або діяли так, наче ви знову це переживаєте)</c:v>
                </c:pt>
                <c:pt idx="6">
                  <c:v>Уникали дій або ситуацій через те, що вони нагадують про ваш стресовий досвід з минулого</c:v>
                </c:pt>
                <c:pt idx="7">
                  <c:v>Повторювалися тривожні сни про стресовий досвід з минулого</c:v>
                </c:pt>
                <c:pt idx="8">
                  <c:v>Було почуття емоційного заціпеніння або неможливість відчути любов до близьких</c:v>
                </c:pt>
                <c:pt idx="9">
                  <c:v>Були проблеми із згадуванням важливих частин стресового досвіду з минулого</c:v>
                </c:pt>
              </c:strCache>
            </c:strRef>
          </c:cat>
          <c:val>
            <c:numRef>
              <c:f>Аркуш1!$F$2:$F$11</c:f>
              <c:numCache>
                <c:formatCode>###0</c:formatCode>
                <c:ptCount val="10"/>
                <c:pt idx="0">
                  <c:v>4.7607499650752718</c:v>
                </c:pt>
                <c:pt idx="1">
                  <c:v>6.3266918358164626</c:v>
                </c:pt>
                <c:pt idx="2">
                  <c:v>5.8627974246880994</c:v>
                </c:pt>
                <c:pt idx="3">
                  <c:v>4.838835947966329</c:v>
                </c:pt>
                <c:pt idx="4">
                  <c:v>3.670840162945324</c:v>
                </c:pt>
                <c:pt idx="5">
                  <c:v>4.5606567147352788</c:v>
                </c:pt>
                <c:pt idx="6">
                  <c:v>3.9376624125691935</c:v>
                </c:pt>
                <c:pt idx="7">
                  <c:v>3.6564036561613484</c:v>
                </c:pt>
                <c:pt idx="8">
                  <c:v>4.6233546825862701</c:v>
                </c:pt>
                <c:pt idx="9">
                  <c:v>3.9493860430176846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7E-4D90-B668-A5C32F90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096160"/>
        <c:axId val="2109085760"/>
      </c:barChart>
      <c:catAx>
        <c:axId val="2109096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9085760"/>
        <c:crosses val="autoZero"/>
        <c:auto val="1"/>
        <c:lblAlgn val="ctr"/>
        <c:lblOffset val="100"/>
        <c:noMultiLvlLbl val="0"/>
      </c:catAx>
      <c:valAx>
        <c:axId val="2109085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909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38681754312035"/>
          <c:y val="0.91129969682057799"/>
          <c:w val="0.44651433670500673"/>
          <c:h val="6.2646823283297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5" rIns="91769" bIns="458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39"/>
          </a:xfrm>
          <a:prstGeom prst="rect">
            <a:avLst/>
          </a:prstGeom>
        </p:spPr>
        <p:txBody>
          <a:bodyPr vert="horz" lIns="91769" tIns="45885" rIns="91769" bIns="458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f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f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12" Type="http://schemas.openxmlformats.org/officeDocument/2006/relationships/image" Target="../media/image9.jfi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chart" Target="../charts/chart4.xml"/><Relationship Id="rId10" Type="http://schemas.openxmlformats.org/officeDocument/2006/relationships/image" Target="../media/image9.jfif"/><Relationship Id="rId4" Type="http://schemas.openxmlformats.org/officeDocument/2006/relationships/chart" Target="../charts/char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9.jfif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9.jf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Дослідження стану психологічного благополуччя українців</a:t>
            </a:r>
          </a:p>
        </p:txBody>
      </p:sp>
      <p:pic>
        <p:nvPicPr>
          <p:cNvPr id="15" name="Місце для зображення 9">
            <a:extLst>
              <a:ext uri="{FF2B5EF4-FFF2-40B4-BE49-F238E27FC236}">
                <a16:creationId xmlns:a16="http://schemas.microsoft.com/office/drawing/2014/main" id="{1D89CC3B-4A87-402B-AB9E-CB9DECEF1C8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7386" b="7386"/>
          <a:stretch>
            <a:fillRect/>
          </a:stretch>
        </p:blipFill>
        <p:spPr>
          <a:xfrm>
            <a:off x="4271963" y="1490663"/>
            <a:ext cx="7920037" cy="4498975"/>
          </a:xfr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950E59A-F929-465C-8F0E-4E1C844DEA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CAC34-F457-B286-3250-178D704EA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90" y="5267029"/>
            <a:ext cx="1890286" cy="616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512484-F28D-FD95-1600-6C1C3B14E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173" y="5162105"/>
            <a:ext cx="820013" cy="828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EBF16-8B56-FB5F-CD5E-A93DE7198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81" y="5125311"/>
            <a:ext cx="727412" cy="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CF3E7C3-D77C-4370-B890-06DE6513795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75153" y="1470087"/>
          <a:ext cx="11233311" cy="44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318D7-0A1A-4E34-9343-BD27FFE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Стосунки переселенців з мешканцями місцевих громад здебільшого приязні, проте міцні зв'язки та спільна діяльність є менш поширеними</a:t>
            </a:r>
            <a:endParaRPr lang="ru-RU" sz="20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C2F88D-F2E5-4831-9160-94416AE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0728" y="6373671"/>
            <a:ext cx="6193412" cy="198000"/>
          </a:xfrm>
        </p:spPr>
        <p:txBody>
          <a:bodyPr/>
          <a:lstStyle/>
          <a:p>
            <a:r>
              <a:rPr lang="uk-UA" dirty="0"/>
              <a:t>База: </a:t>
            </a:r>
            <a:r>
              <a:rPr lang="uk-UA" sz="800" dirty="0"/>
              <a:t>змінювали місце проживання після 24.02.2022, N=301</a:t>
            </a:r>
            <a:endParaRPr lang="uk-UA" dirty="0"/>
          </a:p>
          <a:p>
            <a:r>
              <a:rPr lang="en-US" dirty="0"/>
              <a:t>M4.</a:t>
            </a:r>
            <a:r>
              <a:rPr lang="uk-UA" dirty="0"/>
              <a:t> Ви відповіли, що змінювали місце проживання. Як часто у стосунках з мешканцями приймаючої громади (місцевих мешканців, сусідів) було наведене далі…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16B79995-F3CE-4945-A345-DAD71528B17B}"/>
              </a:ext>
            </a:extLst>
          </p:cNvPr>
          <p:cNvGraphicFramePr>
            <a:graphicFrameLocks noGrp="1"/>
          </p:cNvGraphicFramePr>
          <p:nvPr/>
        </p:nvGraphicFramePr>
        <p:xfrm>
          <a:off x="138223" y="1533702"/>
          <a:ext cx="6235727" cy="3958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5727">
                  <a:extLst>
                    <a:ext uri="{9D8B030D-6E8A-4147-A177-3AD203B41FA5}">
                      <a16:colId xmlns:a16="http://schemas.microsoft.com/office/drawing/2014/main" val="3665816131"/>
                    </a:ext>
                  </a:extLst>
                </a:gridCol>
              </a:tblGrid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З повагою ставлюся до кожного мешканця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97245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Толерантно ставлюся до мешканців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0907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Завжди чесно поводжуся з мешканцями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68025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Відчуваю велику вдячність до мешканців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43577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Почуваюся добре, коли допомагаю мешканцям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6705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Довіряю мешканцям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35682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Встановлюю міцні дружні зв’язки з мешканцями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50250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Відчуваю себе так, ніби працюю з мешканцями приймаючої громади в одній команді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1507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Допомагаю мешканцям приймаючої громади зорієнтуватися щодо переселенців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70257"/>
                  </a:ext>
                </a:extLst>
              </a:tr>
              <a:tr h="142181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Виступаю посередником у конфліктах з мешканцями приймаючої громади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996376"/>
                  </a:ext>
                </a:extLst>
              </a:tr>
            </a:tbl>
          </a:graphicData>
        </a:graphic>
      </p:graphicFrame>
      <p:graphicFrame>
        <p:nvGraphicFramePr>
          <p:cNvPr id="11" name="Таблиця 11">
            <a:extLst>
              <a:ext uri="{FF2B5EF4-FFF2-40B4-BE49-F238E27FC236}">
                <a16:creationId xmlns:a16="http://schemas.microsoft.com/office/drawing/2014/main" id="{5A7DE912-DFC1-4A7B-9AFB-B5BEA3F714AB}"/>
              </a:ext>
            </a:extLst>
          </p:cNvPr>
          <p:cNvGraphicFramePr>
            <a:graphicFrameLocks noGrp="1"/>
          </p:cNvGraphicFramePr>
          <p:nvPr/>
        </p:nvGraphicFramePr>
        <p:xfrm>
          <a:off x="11189777" y="1002422"/>
          <a:ext cx="864000" cy="4540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88879233"/>
                    </a:ext>
                  </a:extLst>
                </a:gridCol>
              </a:tblGrid>
              <a:tr h="518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Top</a:t>
                      </a:r>
                      <a:r>
                        <a:rPr lang="uk-UA" sz="1200" dirty="0"/>
                        <a:t>2</a:t>
                      </a:r>
                      <a:r>
                        <a:rPr lang="en-US" sz="1200" dirty="0"/>
                        <a:t>box (</a:t>
                      </a:r>
                      <a:r>
                        <a:rPr lang="uk-UA" sz="1200" dirty="0"/>
                        <a:t>5+4</a:t>
                      </a:r>
                      <a:r>
                        <a:rPr lang="en-US" sz="1200" dirty="0"/>
                        <a:t>)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652621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84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780722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83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301789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82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379811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77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107380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70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987675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65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861823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52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248582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49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815540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45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574087"/>
                  </a:ext>
                </a:extLst>
              </a:tr>
              <a:tr h="402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rgbClr val="00D200"/>
                          </a:solidFill>
                        </a:rPr>
                        <a:t>19</a:t>
                      </a:r>
                      <a:endParaRPr lang="ru-RU" sz="1200" b="1" kern="1200" dirty="0">
                        <a:solidFill>
                          <a:srgbClr val="00D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4847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F0FD18-E6D2-40E8-89C9-67FC6AAA927E}"/>
              </a:ext>
            </a:extLst>
          </p:cNvPr>
          <p:cNvSpPr txBox="1"/>
          <p:nvPr/>
        </p:nvSpPr>
        <p:spPr>
          <a:xfrm>
            <a:off x="369639" y="1719739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200" dirty="0"/>
              <a:t>%</a:t>
            </a:r>
            <a:endParaRPr lang="ru-RU" sz="1200" dirty="0" err="1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C95039B-F58F-E5BD-BA6F-8EE83B4D9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C0C40-68C5-234E-65E8-12A4E1A6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744BDC-747E-0BEA-B542-D651018F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5EE911-F0D3-C03F-5DCB-9F3930504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Індекс емоційної солідарності тяжіє до позитивного полюсу</a:t>
            </a:r>
            <a:endParaRPr lang="en-US" sz="2000" dirty="0"/>
          </a:p>
        </p:txBody>
      </p:sp>
      <p:sp>
        <p:nvSpPr>
          <p:cNvPr id="54" name="Content Placeholder 9">
            <a:extLst>
              <a:ext uri="{FF2B5EF4-FFF2-40B4-BE49-F238E27FC236}">
                <a16:creationId xmlns:a16="http://schemas.microsoft.com/office/drawing/2014/main" id="{C1A1E2B9-F9B6-CD46-97DA-6F936DC0ADFD}"/>
              </a:ext>
            </a:extLst>
          </p:cNvPr>
          <p:cNvSpPr txBox="1">
            <a:spLocks/>
          </p:cNvSpPr>
          <p:nvPr/>
        </p:nvSpPr>
        <p:spPr>
          <a:xfrm>
            <a:off x="353507" y="2530088"/>
            <a:ext cx="89768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36,8</a:t>
            </a:r>
            <a:endParaRPr lang="en-US" sz="3600" b="1" dirty="0"/>
          </a:p>
        </p:txBody>
      </p:sp>
      <p:sp>
        <p:nvSpPr>
          <p:cNvPr id="55" name="Content Placeholder 10">
            <a:extLst>
              <a:ext uri="{FF2B5EF4-FFF2-40B4-BE49-F238E27FC236}">
                <a16:creationId xmlns:a16="http://schemas.microsoft.com/office/drawing/2014/main" id="{2FC8056A-72F2-2046-9CA2-2DC4E4BF8D00}"/>
              </a:ext>
            </a:extLst>
          </p:cNvPr>
          <p:cNvSpPr txBox="1">
            <a:spLocks/>
          </p:cNvSpPr>
          <p:nvPr/>
        </p:nvSpPr>
        <p:spPr>
          <a:xfrm>
            <a:off x="2421358" y="2530088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36,5</a:t>
            </a:r>
            <a:endParaRPr lang="en-US" sz="2800" dirty="0"/>
          </a:p>
        </p:txBody>
      </p:sp>
      <p:sp>
        <p:nvSpPr>
          <p:cNvPr id="56" name="Content Placeholder 15">
            <a:extLst>
              <a:ext uri="{FF2B5EF4-FFF2-40B4-BE49-F238E27FC236}">
                <a16:creationId xmlns:a16="http://schemas.microsoft.com/office/drawing/2014/main" id="{B41D2EEC-4065-5B4E-8E7E-823CD85080B6}"/>
              </a:ext>
            </a:extLst>
          </p:cNvPr>
          <p:cNvSpPr txBox="1">
            <a:spLocks/>
          </p:cNvSpPr>
          <p:nvPr/>
        </p:nvSpPr>
        <p:spPr>
          <a:xfrm>
            <a:off x="3833794" y="2530088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37,2</a:t>
            </a:r>
            <a:endParaRPr lang="en-US" sz="2800" dirty="0"/>
          </a:p>
        </p:txBody>
      </p:sp>
      <p:sp>
        <p:nvSpPr>
          <p:cNvPr id="57" name="Content Placeholder 16">
            <a:extLst>
              <a:ext uri="{FF2B5EF4-FFF2-40B4-BE49-F238E27FC236}">
                <a16:creationId xmlns:a16="http://schemas.microsoft.com/office/drawing/2014/main" id="{503F90B2-259E-4D41-BCAE-7E36ED78CA91}"/>
              </a:ext>
            </a:extLst>
          </p:cNvPr>
          <p:cNvSpPr txBox="1">
            <a:spLocks/>
          </p:cNvSpPr>
          <p:nvPr/>
        </p:nvSpPr>
        <p:spPr>
          <a:xfrm>
            <a:off x="5922909" y="2530088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36,3</a:t>
            </a:r>
            <a:endParaRPr lang="en-US" sz="2800" dirty="0"/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30353DC6-8709-C343-BAD4-13357EDE5D98}"/>
              </a:ext>
            </a:extLst>
          </p:cNvPr>
          <p:cNvSpPr txBox="1">
            <a:spLocks/>
          </p:cNvSpPr>
          <p:nvPr/>
        </p:nvSpPr>
        <p:spPr>
          <a:xfrm>
            <a:off x="7342172" y="2530088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37,2</a:t>
            </a:r>
            <a:endParaRPr lang="en-US" sz="2800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6F3C60-22C5-2B4A-A01E-E69C897BE456}"/>
              </a:ext>
            </a:extLst>
          </p:cNvPr>
          <p:cNvCxnSpPr>
            <a:cxnSpLocks/>
          </p:cNvCxnSpPr>
          <p:nvPr/>
        </p:nvCxnSpPr>
        <p:spPr>
          <a:xfrm>
            <a:off x="353507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9F1624-CCB1-8E49-BB3F-8501426C1726}"/>
              </a:ext>
            </a:extLst>
          </p:cNvPr>
          <p:cNvCxnSpPr>
            <a:cxnSpLocks/>
          </p:cNvCxnSpPr>
          <p:nvPr/>
        </p:nvCxnSpPr>
        <p:spPr>
          <a:xfrm>
            <a:off x="2421358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AAE9B41-E764-084C-981D-F4689377623E}"/>
              </a:ext>
            </a:extLst>
          </p:cNvPr>
          <p:cNvCxnSpPr>
            <a:cxnSpLocks/>
          </p:cNvCxnSpPr>
          <p:nvPr/>
        </p:nvCxnSpPr>
        <p:spPr>
          <a:xfrm>
            <a:off x="3833794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2670AF-B1D0-D545-B087-0D610C6A07A1}"/>
              </a:ext>
            </a:extLst>
          </p:cNvPr>
          <p:cNvCxnSpPr>
            <a:cxnSpLocks/>
          </p:cNvCxnSpPr>
          <p:nvPr/>
        </p:nvCxnSpPr>
        <p:spPr>
          <a:xfrm>
            <a:off x="5922909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C203AE-9FE3-7A46-9694-9FCCA75DD9D1}"/>
              </a:ext>
            </a:extLst>
          </p:cNvPr>
          <p:cNvCxnSpPr>
            <a:cxnSpLocks/>
          </p:cNvCxnSpPr>
          <p:nvPr/>
        </p:nvCxnSpPr>
        <p:spPr>
          <a:xfrm>
            <a:off x="7342172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35B2C29-50AA-9A4E-B115-5C623F9B0942}"/>
              </a:ext>
            </a:extLst>
          </p:cNvPr>
          <p:cNvSpPr/>
          <p:nvPr/>
        </p:nvSpPr>
        <p:spPr>
          <a:xfrm>
            <a:off x="353507" y="2019825"/>
            <a:ext cx="90242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1600" b="1" dirty="0"/>
              <a:t>В цілому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6A783A-E533-4947-835D-51433A40D7BC}"/>
              </a:ext>
            </a:extLst>
          </p:cNvPr>
          <p:cNvSpPr/>
          <p:nvPr/>
        </p:nvSpPr>
        <p:spPr>
          <a:xfrm>
            <a:off x="2421358" y="2019825"/>
            <a:ext cx="10191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Чоловіки</a:t>
            </a:r>
            <a:endParaRPr lang="en-US" sz="1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DDDDCD-A1ED-4D42-8959-4C44B4F8D088}"/>
              </a:ext>
            </a:extLst>
          </p:cNvPr>
          <p:cNvSpPr/>
          <p:nvPr/>
        </p:nvSpPr>
        <p:spPr>
          <a:xfrm>
            <a:off x="3833794" y="2019825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Жінки</a:t>
            </a:r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01F929-1D90-2743-A289-2316CCF68C74}"/>
              </a:ext>
            </a:extLst>
          </p:cNvPr>
          <p:cNvSpPr/>
          <p:nvPr/>
        </p:nvSpPr>
        <p:spPr>
          <a:xfrm>
            <a:off x="5922909" y="2019825"/>
            <a:ext cx="11919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18-29 років</a:t>
            </a:r>
            <a:endParaRPr lang="en-US" sz="1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5814D7-62A1-7248-BCD0-6E723F7596D6}"/>
              </a:ext>
            </a:extLst>
          </p:cNvPr>
          <p:cNvSpPr/>
          <p:nvPr/>
        </p:nvSpPr>
        <p:spPr>
          <a:xfrm>
            <a:off x="7342172" y="2019825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30-40 років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F672-305F-4BB4-B55D-932420A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3947" y="6306856"/>
            <a:ext cx="7018343" cy="363138"/>
          </a:xfrm>
        </p:spPr>
        <p:txBody>
          <a:bodyPr/>
          <a:lstStyle/>
          <a:p>
            <a:r>
              <a:rPr lang="uk-UA" dirty="0"/>
              <a:t>База: змінювали місце проживання після</a:t>
            </a:r>
            <a:r>
              <a:rPr lang="ru-RU" dirty="0"/>
              <a:t> 24.02.2022, N=301, </a:t>
            </a:r>
            <a:r>
              <a:rPr lang="ru-RU" dirty="0" err="1"/>
              <a:t>чоловіки</a:t>
            </a:r>
            <a:r>
              <a:rPr lang="ru-RU" dirty="0"/>
              <a:t>: </a:t>
            </a:r>
            <a:r>
              <a:rPr lang="en-US" dirty="0"/>
              <a:t>n=158, </a:t>
            </a:r>
            <a:r>
              <a:rPr lang="uk-UA" dirty="0"/>
              <a:t>жінки: </a:t>
            </a:r>
            <a:r>
              <a:rPr lang="en-US" dirty="0"/>
              <a:t>n=143, </a:t>
            </a:r>
            <a:r>
              <a:rPr lang="uk-UA" dirty="0"/>
              <a:t>18-29: </a:t>
            </a:r>
            <a:r>
              <a:rPr lang="en-US" dirty="0"/>
              <a:t>n=101, </a:t>
            </a:r>
            <a:r>
              <a:rPr lang="uk-UA" dirty="0"/>
              <a:t>30-40: </a:t>
            </a:r>
            <a:r>
              <a:rPr lang="en-US" dirty="0"/>
              <a:t>n=</a:t>
            </a:r>
            <a:r>
              <a:rPr lang="uk-UA" dirty="0"/>
              <a:t>108, 41-55: </a:t>
            </a:r>
            <a:r>
              <a:rPr lang="en-US" dirty="0"/>
              <a:t>n=</a:t>
            </a:r>
            <a:r>
              <a:rPr lang="uk-UA" dirty="0"/>
              <a:t>92, 500к+: </a:t>
            </a:r>
            <a:r>
              <a:rPr lang="en-US" dirty="0"/>
              <a:t>n=</a:t>
            </a:r>
            <a:r>
              <a:rPr lang="uk-UA" dirty="0"/>
              <a:t>146, 50к-500к: </a:t>
            </a:r>
            <a:r>
              <a:rPr lang="en-US" dirty="0"/>
              <a:t>n=</a:t>
            </a:r>
            <a:r>
              <a:rPr lang="uk-UA" dirty="0"/>
              <a:t>155, Схід: </a:t>
            </a:r>
            <a:r>
              <a:rPr lang="en-US" dirty="0"/>
              <a:t>n=</a:t>
            </a:r>
            <a:r>
              <a:rPr lang="uk-UA" dirty="0"/>
              <a:t>100, Київ: </a:t>
            </a:r>
            <a:r>
              <a:rPr lang="en-US" dirty="0"/>
              <a:t>n=</a:t>
            </a:r>
            <a:r>
              <a:rPr lang="uk-UA" dirty="0"/>
              <a:t>67, Північ: </a:t>
            </a:r>
            <a:r>
              <a:rPr lang="en-US" dirty="0"/>
              <a:t>n=</a:t>
            </a:r>
            <a:r>
              <a:rPr lang="uk-UA" dirty="0"/>
              <a:t>42, Центр: </a:t>
            </a:r>
            <a:r>
              <a:rPr lang="en-US" dirty="0"/>
              <a:t>n=</a:t>
            </a:r>
            <a:r>
              <a:rPr lang="uk-UA" dirty="0"/>
              <a:t>18, Захід: </a:t>
            </a:r>
            <a:r>
              <a:rPr lang="en-US" dirty="0"/>
              <a:t>n=</a:t>
            </a:r>
            <a:r>
              <a:rPr lang="uk-UA" dirty="0"/>
              <a:t>39, Південь: </a:t>
            </a:r>
            <a:r>
              <a:rPr lang="en-US" dirty="0"/>
              <a:t>n=</a:t>
            </a:r>
            <a:r>
              <a:rPr lang="uk-UA" dirty="0"/>
              <a:t>35</a:t>
            </a:r>
          </a:p>
          <a:p>
            <a:r>
              <a:rPr lang="en-US" dirty="0"/>
              <a:t>M4.</a:t>
            </a:r>
            <a:r>
              <a:rPr lang="uk-UA" dirty="0"/>
              <a:t> Ви відповіли, що змінювали місце проживання. Як часто у стосунках з мешканцями приймаючої громади (місцевих мешканців, сусідів) було наведене далі…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3EA21864-8968-4C21-8DD6-421A8AAD6D9B}"/>
              </a:ext>
            </a:extLst>
          </p:cNvPr>
          <p:cNvSpPr txBox="1">
            <a:spLocks/>
          </p:cNvSpPr>
          <p:nvPr/>
        </p:nvSpPr>
        <p:spPr>
          <a:xfrm>
            <a:off x="8754052" y="2530088"/>
            <a:ext cx="4007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</a:t>
            </a:r>
            <a:endParaRPr lang="en-US" sz="2800" dirty="0"/>
          </a:p>
        </p:txBody>
      </p:sp>
      <p:cxnSp>
        <p:nvCxnSpPr>
          <p:cNvPr id="37" name="Straight Connector 62">
            <a:extLst>
              <a:ext uri="{FF2B5EF4-FFF2-40B4-BE49-F238E27FC236}">
                <a16:creationId xmlns:a16="http://schemas.microsoft.com/office/drawing/2014/main" id="{82CEF7AA-5973-47CA-A28E-86081AD7FF6F}"/>
              </a:ext>
            </a:extLst>
          </p:cNvPr>
          <p:cNvCxnSpPr>
            <a:cxnSpLocks/>
          </p:cNvCxnSpPr>
          <p:nvPr/>
        </p:nvCxnSpPr>
        <p:spPr>
          <a:xfrm>
            <a:off x="8754052" y="2357771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7">
            <a:extLst>
              <a:ext uri="{FF2B5EF4-FFF2-40B4-BE49-F238E27FC236}">
                <a16:creationId xmlns:a16="http://schemas.microsoft.com/office/drawing/2014/main" id="{8716822C-EC3A-4E52-9686-D8C7D42384AB}"/>
              </a:ext>
            </a:extLst>
          </p:cNvPr>
          <p:cNvSpPr/>
          <p:nvPr/>
        </p:nvSpPr>
        <p:spPr>
          <a:xfrm>
            <a:off x="8754052" y="2019825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41-55 років</a:t>
            </a:r>
            <a:endParaRPr lang="en-US" sz="1600" dirty="0"/>
          </a:p>
        </p:txBody>
      </p:sp>
      <p:sp>
        <p:nvSpPr>
          <p:cNvPr id="74" name="Місце для нижнього колонтитула 3">
            <a:extLst>
              <a:ext uri="{FF2B5EF4-FFF2-40B4-BE49-F238E27FC236}">
                <a16:creationId xmlns:a16="http://schemas.microsoft.com/office/drawing/2014/main" id="{7832D62E-0955-46F4-833D-B876F080AC48}"/>
              </a:ext>
            </a:extLst>
          </p:cNvPr>
          <p:cNvSpPr txBox="1">
            <a:spLocks/>
          </p:cNvSpPr>
          <p:nvPr/>
        </p:nvSpPr>
        <p:spPr>
          <a:xfrm>
            <a:off x="377416" y="5856301"/>
            <a:ext cx="8028029" cy="178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Обрахунок здійснено шляхом додавання відповідей за всіма запитаннями, відповідно значення перебувають у шкалі від 0 до 50 (10 запитань по максимум 5 балів)   </a:t>
            </a:r>
          </a:p>
        </p:txBody>
      </p:sp>
      <p:sp>
        <p:nvSpPr>
          <p:cNvPr id="82" name="Rectangle 67">
            <a:extLst>
              <a:ext uri="{FF2B5EF4-FFF2-40B4-BE49-F238E27FC236}">
                <a16:creationId xmlns:a16="http://schemas.microsoft.com/office/drawing/2014/main" id="{EFC2F81C-9411-417F-89B9-AF6B9768F663}"/>
              </a:ext>
            </a:extLst>
          </p:cNvPr>
          <p:cNvSpPr/>
          <p:nvPr/>
        </p:nvSpPr>
        <p:spPr>
          <a:xfrm>
            <a:off x="2421358" y="1708114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b="1" dirty="0"/>
              <a:t>Стать</a:t>
            </a:r>
            <a:endParaRPr lang="en-US" sz="1600" b="1" dirty="0"/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D97D8AAC-0395-47C5-85CD-4D5F8759A17E}"/>
              </a:ext>
            </a:extLst>
          </p:cNvPr>
          <p:cNvSpPr/>
          <p:nvPr/>
        </p:nvSpPr>
        <p:spPr>
          <a:xfrm>
            <a:off x="5922909" y="1708114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b="1" dirty="0"/>
              <a:t>Вік</a:t>
            </a:r>
            <a:endParaRPr lang="en-US" sz="1600" b="1" dirty="0"/>
          </a:p>
        </p:txBody>
      </p:sp>
      <p:sp>
        <p:nvSpPr>
          <p:cNvPr id="84" name="Content Placeholder 10">
            <a:extLst>
              <a:ext uri="{FF2B5EF4-FFF2-40B4-BE49-F238E27FC236}">
                <a16:creationId xmlns:a16="http://schemas.microsoft.com/office/drawing/2014/main" id="{8DCAB2A7-7535-4C22-B498-1F10D213CD42}"/>
              </a:ext>
            </a:extLst>
          </p:cNvPr>
          <p:cNvSpPr txBox="1">
            <a:spLocks/>
          </p:cNvSpPr>
          <p:nvPr/>
        </p:nvSpPr>
        <p:spPr>
          <a:xfrm>
            <a:off x="353507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36,5</a:t>
            </a:r>
            <a:endParaRPr lang="en-US" sz="2800" dirty="0"/>
          </a:p>
        </p:txBody>
      </p:sp>
      <p:sp>
        <p:nvSpPr>
          <p:cNvPr id="85" name="Content Placeholder 15">
            <a:extLst>
              <a:ext uri="{FF2B5EF4-FFF2-40B4-BE49-F238E27FC236}">
                <a16:creationId xmlns:a16="http://schemas.microsoft.com/office/drawing/2014/main" id="{689BDDB8-8FF6-4940-99B2-E3D4AD6D36A5}"/>
              </a:ext>
            </a:extLst>
          </p:cNvPr>
          <p:cNvSpPr txBox="1">
            <a:spLocks/>
          </p:cNvSpPr>
          <p:nvPr/>
        </p:nvSpPr>
        <p:spPr>
          <a:xfrm>
            <a:off x="1739313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37,2</a:t>
            </a:r>
            <a:endParaRPr lang="en-US" sz="2800" dirty="0"/>
          </a:p>
        </p:txBody>
      </p:sp>
      <p:sp>
        <p:nvSpPr>
          <p:cNvPr id="86" name="Content Placeholder 16">
            <a:extLst>
              <a:ext uri="{FF2B5EF4-FFF2-40B4-BE49-F238E27FC236}">
                <a16:creationId xmlns:a16="http://schemas.microsoft.com/office/drawing/2014/main" id="{A95F611C-718F-4235-BAC4-AFFE68EE072B}"/>
              </a:ext>
            </a:extLst>
          </p:cNvPr>
          <p:cNvSpPr txBox="1">
            <a:spLocks/>
          </p:cNvSpPr>
          <p:nvPr/>
        </p:nvSpPr>
        <p:spPr>
          <a:xfrm>
            <a:off x="3385920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36,7</a:t>
            </a:r>
            <a:endParaRPr lang="en-US" sz="2800" dirty="0"/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94FECF34-3482-460D-BB3A-BD50BAB3B847}"/>
              </a:ext>
            </a:extLst>
          </p:cNvPr>
          <p:cNvSpPr txBox="1">
            <a:spLocks/>
          </p:cNvSpPr>
          <p:nvPr/>
        </p:nvSpPr>
        <p:spPr>
          <a:xfrm>
            <a:off x="4771728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36,1</a:t>
            </a:r>
            <a:endParaRPr lang="en-US" sz="2800" dirty="0"/>
          </a:p>
        </p:txBody>
      </p:sp>
      <p:cxnSp>
        <p:nvCxnSpPr>
          <p:cNvPr id="88" name="Straight Connector 59">
            <a:extLst>
              <a:ext uri="{FF2B5EF4-FFF2-40B4-BE49-F238E27FC236}">
                <a16:creationId xmlns:a16="http://schemas.microsoft.com/office/drawing/2014/main" id="{0E08448A-2D22-402A-A892-4E689D40813F}"/>
              </a:ext>
            </a:extLst>
          </p:cNvPr>
          <p:cNvCxnSpPr>
            <a:cxnSpLocks/>
          </p:cNvCxnSpPr>
          <p:nvPr/>
        </p:nvCxnSpPr>
        <p:spPr>
          <a:xfrm>
            <a:off x="353507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60">
            <a:extLst>
              <a:ext uri="{FF2B5EF4-FFF2-40B4-BE49-F238E27FC236}">
                <a16:creationId xmlns:a16="http://schemas.microsoft.com/office/drawing/2014/main" id="{5173C336-569E-4EE2-B536-C1CF6E3DC579}"/>
              </a:ext>
            </a:extLst>
          </p:cNvPr>
          <p:cNvCxnSpPr>
            <a:cxnSpLocks/>
          </p:cNvCxnSpPr>
          <p:nvPr/>
        </p:nvCxnSpPr>
        <p:spPr>
          <a:xfrm>
            <a:off x="1739313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61">
            <a:extLst>
              <a:ext uri="{FF2B5EF4-FFF2-40B4-BE49-F238E27FC236}">
                <a16:creationId xmlns:a16="http://schemas.microsoft.com/office/drawing/2014/main" id="{9A55B817-D68B-4478-9FC1-1D5C7CA2005C}"/>
              </a:ext>
            </a:extLst>
          </p:cNvPr>
          <p:cNvCxnSpPr>
            <a:cxnSpLocks/>
          </p:cNvCxnSpPr>
          <p:nvPr/>
        </p:nvCxnSpPr>
        <p:spPr>
          <a:xfrm>
            <a:off x="3385920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2">
            <a:extLst>
              <a:ext uri="{FF2B5EF4-FFF2-40B4-BE49-F238E27FC236}">
                <a16:creationId xmlns:a16="http://schemas.microsoft.com/office/drawing/2014/main" id="{4EAAE92D-46ED-4877-8BFB-6EADBD941D1E}"/>
              </a:ext>
            </a:extLst>
          </p:cNvPr>
          <p:cNvCxnSpPr>
            <a:cxnSpLocks/>
          </p:cNvCxnSpPr>
          <p:nvPr/>
        </p:nvCxnSpPr>
        <p:spPr>
          <a:xfrm>
            <a:off x="4771728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64">
            <a:extLst>
              <a:ext uri="{FF2B5EF4-FFF2-40B4-BE49-F238E27FC236}">
                <a16:creationId xmlns:a16="http://schemas.microsoft.com/office/drawing/2014/main" id="{5C52E6C0-AAD4-4984-8594-5310359B7E9B}"/>
              </a:ext>
            </a:extLst>
          </p:cNvPr>
          <p:cNvSpPr/>
          <p:nvPr/>
        </p:nvSpPr>
        <p:spPr>
          <a:xfrm>
            <a:off x="353507" y="3994201"/>
            <a:ext cx="10191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500к+</a:t>
            </a:r>
            <a:endParaRPr lang="en-US" sz="1600" dirty="0"/>
          </a:p>
        </p:txBody>
      </p:sp>
      <p:sp>
        <p:nvSpPr>
          <p:cNvPr id="93" name="Rectangle 65">
            <a:extLst>
              <a:ext uri="{FF2B5EF4-FFF2-40B4-BE49-F238E27FC236}">
                <a16:creationId xmlns:a16="http://schemas.microsoft.com/office/drawing/2014/main" id="{A79638CF-207F-427D-B980-561B7DF1E98F}"/>
              </a:ext>
            </a:extLst>
          </p:cNvPr>
          <p:cNvSpPr/>
          <p:nvPr/>
        </p:nvSpPr>
        <p:spPr>
          <a:xfrm>
            <a:off x="1739313" y="3994201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50к-500к</a:t>
            </a:r>
            <a:endParaRPr lang="en-US" sz="1600" dirty="0"/>
          </a:p>
        </p:txBody>
      </p:sp>
      <p:sp>
        <p:nvSpPr>
          <p:cNvPr id="94" name="Rectangle 66">
            <a:extLst>
              <a:ext uri="{FF2B5EF4-FFF2-40B4-BE49-F238E27FC236}">
                <a16:creationId xmlns:a16="http://schemas.microsoft.com/office/drawing/2014/main" id="{E106DC2B-1D04-4567-8949-AE1F8A6412A7}"/>
              </a:ext>
            </a:extLst>
          </p:cNvPr>
          <p:cNvSpPr/>
          <p:nvPr/>
        </p:nvSpPr>
        <p:spPr>
          <a:xfrm>
            <a:off x="3385920" y="3994201"/>
            <a:ext cx="11919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Схід</a:t>
            </a:r>
            <a:endParaRPr lang="en-US" sz="1600" dirty="0"/>
          </a:p>
        </p:txBody>
      </p:sp>
      <p:sp>
        <p:nvSpPr>
          <p:cNvPr id="95" name="Rectangle 67">
            <a:extLst>
              <a:ext uri="{FF2B5EF4-FFF2-40B4-BE49-F238E27FC236}">
                <a16:creationId xmlns:a16="http://schemas.microsoft.com/office/drawing/2014/main" id="{B2C3DFE6-CFAD-4BB5-82F3-128CCE240D5B}"/>
              </a:ext>
            </a:extLst>
          </p:cNvPr>
          <p:cNvSpPr/>
          <p:nvPr/>
        </p:nvSpPr>
        <p:spPr>
          <a:xfrm>
            <a:off x="4771728" y="3994201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Київ</a:t>
            </a:r>
            <a:endParaRPr lang="en-US" sz="1600" dirty="0"/>
          </a:p>
        </p:txBody>
      </p:sp>
      <p:sp>
        <p:nvSpPr>
          <p:cNvPr id="96" name="Content Placeholder 3">
            <a:extLst>
              <a:ext uri="{FF2B5EF4-FFF2-40B4-BE49-F238E27FC236}">
                <a16:creationId xmlns:a16="http://schemas.microsoft.com/office/drawing/2014/main" id="{4CB5EDFF-6C84-49F9-9C05-1D9AE3C4087A}"/>
              </a:ext>
            </a:extLst>
          </p:cNvPr>
          <p:cNvSpPr txBox="1">
            <a:spLocks/>
          </p:cNvSpPr>
          <p:nvPr/>
        </p:nvSpPr>
        <p:spPr>
          <a:xfrm>
            <a:off x="6157538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37,9</a:t>
            </a:r>
            <a:endParaRPr lang="en-US" sz="2800" dirty="0"/>
          </a:p>
        </p:txBody>
      </p:sp>
      <p:cxnSp>
        <p:nvCxnSpPr>
          <p:cNvPr id="97" name="Straight Connector 62">
            <a:extLst>
              <a:ext uri="{FF2B5EF4-FFF2-40B4-BE49-F238E27FC236}">
                <a16:creationId xmlns:a16="http://schemas.microsoft.com/office/drawing/2014/main" id="{808BB222-B083-4465-B9FE-1311017F0435}"/>
              </a:ext>
            </a:extLst>
          </p:cNvPr>
          <p:cNvCxnSpPr>
            <a:cxnSpLocks/>
          </p:cNvCxnSpPr>
          <p:nvPr/>
        </p:nvCxnSpPr>
        <p:spPr>
          <a:xfrm>
            <a:off x="6157538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67">
            <a:extLst>
              <a:ext uri="{FF2B5EF4-FFF2-40B4-BE49-F238E27FC236}">
                <a16:creationId xmlns:a16="http://schemas.microsoft.com/office/drawing/2014/main" id="{F506C400-4CA6-4DFB-85DA-A23EB9CE239D}"/>
              </a:ext>
            </a:extLst>
          </p:cNvPr>
          <p:cNvSpPr/>
          <p:nvPr/>
        </p:nvSpPr>
        <p:spPr>
          <a:xfrm>
            <a:off x="6157538" y="3994201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Північ</a:t>
            </a:r>
            <a:endParaRPr lang="en-US" sz="1600" dirty="0"/>
          </a:p>
        </p:txBody>
      </p:sp>
      <p:sp>
        <p:nvSpPr>
          <p:cNvPr id="99" name="Content Placeholder 3">
            <a:extLst>
              <a:ext uri="{FF2B5EF4-FFF2-40B4-BE49-F238E27FC236}">
                <a16:creationId xmlns:a16="http://schemas.microsoft.com/office/drawing/2014/main" id="{08E4D8E3-0C01-470B-A284-5C8CCFF73F40}"/>
              </a:ext>
            </a:extLst>
          </p:cNvPr>
          <p:cNvSpPr txBox="1">
            <a:spLocks/>
          </p:cNvSpPr>
          <p:nvPr/>
        </p:nvSpPr>
        <p:spPr>
          <a:xfrm>
            <a:off x="7535965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38,5</a:t>
            </a:r>
            <a:endParaRPr lang="en-US" sz="2800" dirty="0"/>
          </a:p>
        </p:txBody>
      </p:sp>
      <p:cxnSp>
        <p:nvCxnSpPr>
          <p:cNvPr id="100" name="Straight Connector 62">
            <a:extLst>
              <a:ext uri="{FF2B5EF4-FFF2-40B4-BE49-F238E27FC236}">
                <a16:creationId xmlns:a16="http://schemas.microsoft.com/office/drawing/2014/main" id="{2898488C-DF84-4241-8ACF-6353E90930CD}"/>
              </a:ext>
            </a:extLst>
          </p:cNvPr>
          <p:cNvCxnSpPr>
            <a:cxnSpLocks/>
          </p:cNvCxnSpPr>
          <p:nvPr/>
        </p:nvCxnSpPr>
        <p:spPr>
          <a:xfrm>
            <a:off x="7535965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67">
            <a:extLst>
              <a:ext uri="{FF2B5EF4-FFF2-40B4-BE49-F238E27FC236}">
                <a16:creationId xmlns:a16="http://schemas.microsoft.com/office/drawing/2014/main" id="{9726270D-399E-4464-9D02-9F5901677C09}"/>
              </a:ext>
            </a:extLst>
          </p:cNvPr>
          <p:cNvSpPr/>
          <p:nvPr/>
        </p:nvSpPr>
        <p:spPr>
          <a:xfrm>
            <a:off x="7535965" y="3994201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Центр</a:t>
            </a:r>
            <a:endParaRPr lang="en-US" sz="1600" dirty="0"/>
          </a:p>
        </p:txBody>
      </p:sp>
      <p:sp>
        <p:nvSpPr>
          <p:cNvPr id="102" name="Content Placeholder 3">
            <a:extLst>
              <a:ext uri="{FF2B5EF4-FFF2-40B4-BE49-F238E27FC236}">
                <a16:creationId xmlns:a16="http://schemas.microsoft.com/office/drawing/2014/main" id="{23D9E4CD-AE30-4405-96E2-1ECDB09A32F7}"/>
              </a:ext>
            </a:extLst>
          </p:cNvPr>
          <p:cNvSpPr txBox="1">
            <a:spLocks/>
          </p:cNvSpPr>
          <p:nvPr/>
        </p:nvSpPr>
        <p:spPr>
          <a:xfrm>
            <a:off x="8921775" y="4504464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37,4</a:t>
            </a:r>
            <a:endParaRPr lang="en-US" sz="2800" dirty="0"/>
          </a:p>
        </p:txBody>
      </p:sp>
      <p:cxnSp>
        <p:nvCxnSpPr>
          <p:cNvPr id="103" name="Straight Connector 62">
            <a:extLst>
              <a:ext uri="{FF2B5EF4-FFF2-40B4-BE49-F238E27FC236}">
                <a16:creationId xmlns:a16="http://schemas.microsoft.com/office/drawing/2014/main" id="{F78D9CAF-9C18-46D1-874A-93230F528925}"/>
              </a:ext>
            </a:extLst>
          </p:cNvPr>
          <p:cNvCxnSpPr>
            <a:cxnSpLocks/>
          </p:cNvCxnSpPr>
          <p:nvPr/>
        </p:nvCxnSpPr>
        <p:spPr>
          <a:xfrm>
            <a:off x="8921775" y="4332147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67">
            <a:extLst>
              <a:ext uri="{FF2B5EF4-FFF2-40B4-BE49-F238E27FC236}">
                <a16:creationId xmlns:a16="http://schemas.microsoft.com/office/drawing/2014/main" id="{BA42B6B6-77AB-445D-AF93-319260461F03}"/>
              </a:ext>
            </a:extLst>
          </p:cNvPr>
          <p:cNvSpPr/>
          <p:nvPr/>
        </p:nvSpPr>
        <p:spPr>
          <a:xfrm>
            <a:off x="8921775" y="3994201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Захід</a:t>
            </a:r>
            <a:endParaRPr lang="en-US" sz="1600" dirty="0"/>
          </a:p>
        </p:txBody>
      </p:sp>
      <p:sp>
        <p:nvSpPr>
          <p:cNvPr id="105" name="Rectangle 67">
            <a:extLst>
              <a:ext uri="{FF2B5EF4-FFF2-40B4-BE49-F238E27FC236}">
                <a16:creationId xmlns:a16="http://schemas.microsoft.com/office/drawing/2014/main" id="{A31614F8-AD41-4E16-9391-ABCF273221F8}"/>
              </a:ext>
            </a:extLst>
          </p:cNvPr>
          <p:cNvSpPr/>
          <p:nvPr/>
        </p:nvSpPr>
        <p:spPr>
          <a:xfrm>
            <a:off x="3385920" y="3437166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b="1" dirty="0"/>
              <a:t>Регіон до 24.02</a:t>
            </a:r>
            <a:endParaRPr lang="en-US" sz="1600" b="1" dirty="0"/>
          </a:p>
        </p:txBody>
      </p:sp>
      <p:sp>
        <p:nvSpPr>
          <p:cNvPr id="106" name="Rectangle 67">
            <a:extLst>
              <a:ext uri="{FF2B5EF4-FFF2-40B4-BE49-F238E27FC236}">
                <a16:creationId xmlns:a16="http://schemas.microsoft.com/office/drawing/2014/main" id="{9EEB7CA1-4F23-48F8-B4D1-94C3C84DC9E4}"/>
              </a:ext>
            </a:extLst>
          </p:cNvPr>
          <p:cNvSpPr/>
          <p:nvPr/>
        </p:nvSpPr>
        <p:spPr>
          <a:xfrm>
            <a:off x="353507" y="3437166"/>
            <a:ext cx="5304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b="1" dirty="0"/>
              <a:t>Тип населеного пункту</a:t>
            </a:r>
          </a:p>
          <a:p>
            <a:r>
              <a:rPr lang="uk-UA" sz="1600" b="1" dirty="0"/>
              <a:t>до 24.02</a:t>
            </a:r>
            <a:endParaRPr lang="en-US" sz="1600" b="1" dirty="0"/>
          </a:p>
        </p:txBody>
      </p:sp>
      <p:sp>
        <p:nvSpPr>
          <p:cNvPr id="108" name="Content Placeholder 3">
            <a:extLst>
              <a:ext uri="{FF2B5EF4-FFF2-40B4-BE49-F238E27FC236}">
                <a16:creationId xmlns:a16="http://schemas.microsoft.com/office/drawing/2014/main" id="{1F9743D7-C4E1-461C-812D-B1708223E6AB}"/>
              </a:ext>
            </a:extLst>
          </p:cNvPr>
          <p:cNvSpPr txBox="1">
            <a:spLocks/>
          </p:cNvSpPr>
          <p:nvPr/>
        </p:nvSpPr>
        <p:spPr>
          <a:xfrm>
            <a:off x="10314437" y="4508962"/>
            <a:ext cx="7005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sz="2800" dirty="0"/>
              <a:t>35,7</a:t>
            </a:r>
            <a:endParaRPr lang="en-US" sz="2800" dirty="0"/>
          </a:p>
        </p:txBody>
      </p:sp>
      <p:cxnSp>
        <p:nvCxnSpPr>
          <p:cNvPr id="109" name="Straight Connector 62">
            <a:extLst>
              <a:ext uri="{FF2B5EF4-FFF2-40B4-BE49-F238E27FC236}">
                <a16:creationId xmlns:a16="http://schemas.microsoft.com/office/drawing/2014/main" id="{42460CC9-4610-4485-95FF-7CBC6CC4937C}"/>
              </a:ext>
            </a:extLst>
          </p:cNvPr>
          <p:cNvCxnSpPr>
            <a:cxnSpLocks/>
          </p:cNvCxnSpPr>
          <p:nvPr/>
        </p:nvCxnSpPr>
        <p:spPr>
          <a:xfrm>
            <a:off x="10314437" y="4336645"/>
            <a:ext cx="1296000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67">
            <a:extLst>
              <a:ext uri="{FF2B5EF4-FFF2-40B4-BE49-F238E27FC236}">
                <a16:creationId xmlns:a16="http://schemas.microsoft.com/office/drawing/2014/main" id="{7ED7B9E3-6A6C-451F-B8A2-3F499475CB46}"/>
              </a:ext>
            </a:extLst>
          </p:cNvPr>
          <p:cNvSpPr/>
          <p:nvPr/>
        </p:nvSpPr>
        <p:spPr>
          <a:xfrm>
            <a:off x="10314437" y="3998699"/>
            <a:ext cx="18446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600" dirty="0"/>
              <a:t>Південь</a:t>
            </a:r>
            <a:endParaRPr lang="en-US" sz="16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30FB92F-8756-4994-A45C-AC39280220EC}"/>
              </a:ext>
            </a:extLst>
          </p:cNvPr>
          <p:cNvSpPr/>
          <p:nvPr/>
        </p:nvSpPr>
        <p:spPr>
          <a:xfrm>
            <a:off x="360880" y="5518210"/>
            <a:ext cx="11465994" cy="19846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/>
              </a:gs>
              <a:gs pos="100000">
                <a:schemeClr val="accent3"/>
              </a:gs>
            </a:gsLst>
            <a:lin ang="0" scaled="1"/>
          </a:gradFill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1F87C-C302-470C-9088-46A070A3C4E2}"/>
              </a:ext>
            </a:extLst>
          </p:cNvPr>
          <p:cNvSpPr txBox="1"/>
          <p:nvPr/>
        </p:nvSpPr>
        <p:spPr>
          <a:xfrm>
            <a:off x="368710" y="520724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600" dirty="0"/>
              <a:t>0</a:t>
            </a:r>
            <a:endParaRPr lang="ru-RU" sz="1600" dirty="0" err="1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158417B-BD87-44D9-A623-7FCEEB8B0B32}"/>
              </a:ext>
            </a:extLst>
          </p:cNvPr>
          <p:cNvSpPr txBox="1"/>
          <p:nvPr/>
        </p:nvSpPr>
        <p:spPr>
          <a:xfrm>
            <a:off x="11602070" y="520724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600" dirty="0"/>
              <a:t>50</a:t>
            </a:r>
            <a:endParaRPr lang="ru-RU" sz="1600" dirty="0" err="1"/>
          </a:p>
        </p:txBody>
      </p:sp>
      <p:sp>
        <p:nvSpPr>
          <p:cNvPr id="113" name="Прямокутник 112">
            <a:extLst>
              <a:ext uri="{FF2B5EF4-FFF2-40B4-BE49-F238E27FC236}">
                <a16:creationId xmlns:a16="http://schemas.microsoft.com/office/drawing/2014/main" id="{C955A2AA-2581-481E-BAA5-19CF450CBE65}"/>
              </a:ext>
            </a:extLst>
          </p:cNvPr>
          <p:cNvSpPr/>
          <p:nvPr/>
        </p:nvSpPr>
        <p:spPr>
          <a:xfrm>
            <a:off x="6096001" y="3631062"/>
            <a:ext cx="5604242" cy="143655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rtlCol="0" anchor="t"/>
          <a:lstStyle/>
          <a:p>
            <a:pPr algn="r"/>
            <a:r>
              <a:rPr lang="uk-UA" sz="1200" dirty="0"/>
              <a:t>малі бази, дані показано для ілюстративних цілей</a:t>
            </a:r>
            <a:endParaRPr lang="ru-RU" sz="1200" dirty="0"/>
          </a:p>
        </p:txBody>
      </p:sp>
      <p:sp>
        <p:nvSpPr>
          <p:cNvPr id="12" name="Місце для тексту 10">
            <a:extLst>
              <a:ext uri="{FF2B5EF4-FFF2-40B4-BE49-F238E27FC236}">
                <a16:creationId xmlns:a16="http://schemas.microsoft.com/office/drawing/2014/main" id="{60C0C89E-125B-CF0C-9FF2-E271F7FAD36C}"/>
              </a:ext>
            </a:extLst>
          </p:cNvPr>
          <p:cNvSpPr txBox="1">
            <a:spLocks/>
          </p:cNvSpPr>
          <p:nvPr/>
        </p:nvSpPr>
        <p:spPr>
          <a:xfrm>
            <a:off x="360000" y="910800"/>
            <a:ext cx="11466000" cy="608907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/>
              <a:t>Він на рівні 36-37 балів з 50 у всіх демографічних групах. Значущі відмінності між групами відсутні</a:t>
            </a:r>
            <a:endParaRPr lang="uk-UA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1D5D563-FC87-B36E-A6CB-5B3FEFA46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40547-64F1-86D6-5D99-44E56346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DC5143-19E2-89FF-555A-A81C37CF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9FFBF6-3463-031E-31C8-CDD95AD13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9ECC536-0738-4617-A5AC-06E43AD8C109}"/>
              </a:ext>
            </a:extLst>
          </p:cNvPr>
          <p:cNvSpPr txBox="1"/>
          <p:nvPr/>
        </p:nvSpPr>
        <p:spPr>
          <a:xfrm>
            <a:off x="9216225" y="5210512"/>
            <a:ext cx="1894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n=27</a:t>
            </a:r>
            <a:r>
              <a:rPr lang="uk-UA" sz="1000" dirty="0"/>
              <a:t>, мала база, дані показано </a:t>
            </a:r>
          </a:p>
          <a:p>
            <a:r>
              <a:rPr lang="uk-UA" sz="1000" dirty="0"/>
              <a:t>для ілюстративних цілей</a:t>
            </a:r>
            <a:endParaRPr lang="ru-RU" sz="1000" dirty="0" err="1"/>
          </a:p>
        </p:txBody>
      </p:sp>
      <p:graphicFrame>
        <p:nvGraphicFramePr>
          <p:cNvPr id="13" name="Місце для вмісту 11">
            <a:extLst>
              <a:ext uri="{FF2B5EF4-FFF2-40B4-BE49-F238E27FC236}">
                <a16:creationId xmlns:a16="http://schemas.microsoft.com/office/drawing/2014/main" id="{BC454088-8244-42EB-BF23-AD6307F31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25394"/>
              </p:ext>
            </p:extLst>
          </p:nvPr>
        </p:nvGraphicFramePr>
        <p:xfrm>
          <a:off x="6190235" y="2372294"/>
          <a:ext cx="56261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3608BD2-002C-4D9F-A3C8-4F6D7E47CA76}"/>
              </a:ext>
            </a:extLst>
          </p:cNvPr>
          <p:cNvSpPr/>
          <p:nvPr/>
        </p:nvSpPr>
        <p:spPr>
          <a:xfrm>
            <a:off x="7622218" y="2285819"/>
            <a:ext cx="4175386" cy="33432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0DEDA-5A8E-4574-B4E8-ED11347E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Більшість опитаних не зверталися по психологічну допомогу за останній місяць: </a:t>
            </a:r>
            <a:br>
              <a:rPr lang="uk-UA" sz="2000" dirty="0"/>
            </a:br>
            <a:r>
              <a:rPr lang="uk-UA" sz="2000" dirty="0"/>
              <a:t>69% не відчувають такої потреби, 23% хотіли б звернутися</a:t>
            </a:r>
            <a:endParaRPr lang="ru-RU" sz="20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1C168C-56E7-4585-9543-17F7E8E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3436" y="6328282"/>
            <a:ext cx="7495200" cy="198000"/>
          </a:xfrm>
        </p:spPr>
        <p:txBody>
          <a:bodyPr/>
          <a:lstStyle/>
          <a:p>
            <a:r>
              <a:rPr lang="uk-UA" dirty="0"/>
              <a:t>База: </a:t>
            </a:r>
            <a:r>
              <a:rPr lang="uk-UA" sz="800" dirty="0"/>
              <a:t>всі респонденти, N=100</a:t>
            </a:r>
            <a:r>
              <a:rPr lang="uk-UA" dirty="0"/>
              <a:t>0</a:t>
            </a:r>
          </a:p>
          <a:p>
            <a:r>
              <a:rPr lang="en-US" dirty="0"/>
              <a:t>M5. </a:t>
            </a:r>
            <a:r>
              <a:rPr lang="uk-UA" dirty="0"/>
              <a:t>Чи зверталися ви по фахову психологічну допомогу і підтримку протягом останнього місяця?</a:t>
            </a:r>
            <a:endParaRPr lang="en-US" dirty="0"/>
          </a:p>
          <a:p>
            <a:r>
              <a:rPr lang="en-US" dirty="0"/>
              <a:t>M6. </a:t>
            </a:r>
            <a:r>
              <a:rPr lang="uk-UA" dirty="0"/>
              <a:t>Чи задоволені ви наданою вам психологічною допомогою?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AD54A91-3BA4-4252-BD2E-919BC6D1AA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1710000"/>
            <a:ext cx="5305919" cy="604800"/>
          </a:xfrm>
        </p:spPr>
        <p:txBody>
          <a:bodyPr/>
          <a:lstStyle/>
          <a:p>
            <a:r>
              <a:rPr lang="uk-UA" sz="1400" b="0" dirty="0"/>
              <a:t>Звернення по фахову психологічну допомогу і підтримку протягом останнього місяця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311B93D2-88FB-4FFE-A335-5329A3F2361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4385755"/>
              </p:ext>
            </p:extLst>
          </p:nvPr>
        </p:nvGraphicFramePr>
        <p:xfrm>
          <a:off x="360363" y="2376488"/>
          <a:ext cx="56261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E89B062-F97E-4854-B56C-0FD623A34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2800" y="1710000"/>
            <a:ext cx="5624074" cy="604838"/>
          </a:xfrm>
        </p:spPr>
        <p:txBody>
          <a:bodyPr/>
          <a:lstStyle/>
          <a:p>
            <a:r>
              <a:rPr lang="uk-UA" sz="1400" b="0" dirty="0"/>
              <a:t>Задоволеність наданою психологічною допомогою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9B26C921-2F68-42DE-8554-B4A2519DA308}"/>
              </a:ext>
            </a:extLst>
          </p:cNvPr>
          <p:cNvCxnSpPr/>
          <p:nvPr/>
        </p:nvCxnSpPr>
        <p:spPr>
          <a:xfrm>
            <a:off x="3875331" y="2659755"/>
            <a:ext cx="3276000" cy="0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890AC7-EEAE-4AA0-A993-0E85FC634EE2}"/>
              </a:ext>
            </a:extLst>
          </p:cNvPr>
          <p:cNvSpPr txBox="1"/>
          <p:nvPr/>
        </p:nvSpPr>
        <p:spPr>
          <a:xfrm>
            <a:off x="369639" y="2415064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200" dirty="0"/>
              <a:t>%</a:t>
            </a:r>
            <a:endParaRPr lang="ru-RU" sz="1200" dirty="0" err="1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B5049E6-0211-2980-AD65-9A83862FB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12CF0A-CACB-D046-3BC9-857AA8BAD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BDA574-C9F0-6C0B-BDD9-71DA2E53F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3B2809-02C7-B404-B4DC-BE44D5D74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343E3-10CE-4FBC-8AB1-0FCD4316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Бар’єри отримання психологічної допомоги</a:t>
            </a:r>
            <a:br>
              <a:rPr lang="uk-UA" sz="2000" dirty="0"/>
            </a:br>
            <a:endParaRPr lang="ru-RU" sz="20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059BCD-96D1-4A98-99AF-733591FA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6970" y="6396941"/>
            <a:ext cx="7495200" cy="198000"/>
          </a:xfrm>
        </p:spPr>
        <p:txBody>
          <a:bodyPr/>
          <a:lstStyle/>
          <a:p>
            <a:r>
              <a:rPr lang="uk-UA" dirty="0"/>
              <a:t>База: </a:t>
            </a:r>
            <a:r>
              <a:rPr lang="uk-UA" sz="800" dirty="0"/>
              <a:t>всі респонденти, N=100</a:t>
            </a:r>
            <a:r>
              <a:rPr lang="uk-UA" dirty="0"/>
              <a:t>0</a:t>
            </a:r>
          </a:p>
          <a:p>
            <a:r>
              <a:rPr lang="en-US" dirty="0"/>
              <a:t>M</a:t>
            </a:r>
            <a:r>
              <a:rPr lang="uk-UA" dirty="0"/>
              <a:t>7</a:t>
            </a:r>
            <a:r>
              <a:rPr lang="en-US" dirty="0"/>
              <a:t>. </a:t>
            </a:r>
            <a:r>
              <a:rPr lang="uk-UA" dirty="0"/>
              <a:t>За яких умов ви звернулися б по фахову допомогу при потребі?</a:t>
            </a:r>
          </a:p>
          <a:p>
            <a:r>
              <a:rPr lang="en-US" dirty="0"/>
              <a:t>M</a:t>
            </a:r>
            <a:r>
              <a:rPr lang="uk-UA" dirty="0"/>
              <a:t>8</a:t>
            </a:r>
            <a:r>
              <a:rPr lang="en-US" dirty="0"/>
              <a:t>. </a:t>
            </a:r>
            <a:r>
              <a:rPr lang="uk-UA" dirty="0"/>
              <a:t>Чи знаєте ви, куди можна звернутися в разі потреби у психологічній підтримці для вас чи ваших близьких?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BA143F4-1E48-418A-8347-19476E226F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uk-UA" sz="1800" b="0" dirty="0"/>
              <a:t>Умови, за яких звернулися б по фахову допомогу при потребі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39D505EC-D08C-46FD-A097-81FE352DB42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0953620"/>
              </p:ext>
            </p:extLst>
          </p:nvPr>
        </p:nvGraphicFramePr>
        <p:xfrm>
          <a:off x="360363" y="2376488"/>
          <a:ext cx="5626100" cy="363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3F36029E-FEF8-4641-BF1F-0C208A453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uk-UA" sz="1800" b="0" dirty="0"/>
              <a:t>Обізнаність, куди можна звернутися в разі потреби у психологічній підтримці для себе чи близьких</a:t>
            </a:r>
          </a:p>
        </p:txBody>
      </p:sp>
      <p:graphicFrame>
        <p:nvGraphicFramePr>
          <p:cNvPr id="17" name="Місце для вмісту 16">
            <a:extLst>
              <a:ext uri="{FF2B5EF4-FFF2-40B4-BE49-F238E27FC236}">
                <a16:creationId xmlns:a16="http://schemas.microsoft.com/office/drawing/2014/main" id="{99144151-121E-402D-BDA3-1B6057C8309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20552241"/>
              </p:ext>
            </p:extLst>
          </p:nvPr>
        </p:nvGraphicFramePr>
        <p:xfrm>
          <a:off x="6202363" y="2376488"/>
          <a:ext cx="56261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3FB132F9-F614-4AEF-BB59-484D4FA7D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28016"/>
              </p:ext>
            </p:extLst>
          </p:nvPr>
        </p:nvGraphicFramePr>
        <p:xfrm>
          <a:off x="386657" y="2542411"/>
          <a:ext cx="3548199" cy="338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199">
                  <a:extLst>
                    <a:ext uri="{9D8B030D-6E8A-4147-A177-3AD203B41FA5}">
                      <a16:colId xmlns:a16="http://schemas.microsoft.com/office/drawing/2014/main" val="2624668685"/>
                    </a:ext>
                  </a:extLst>
                </a:gridCol>
              </a:tblGrid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наважаться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11686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допомога буде безкоштовна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84267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допомога надаватиметься десь поблизу місця мешкання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85357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допомога буде дистанційно онлайн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44157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ніхто про це не дізнається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12334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допомога буде по телефону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99569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Якщо буде потреба у фаховій допомозі, не буде змоги впоратися самостійно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75953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Інше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49654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u="none" strike="noStrike" noProof="0" dirty="0">
                          <a:effectLst/>
                        </a:rPr>
                        <a:t>Не потребують допомоги, не звертатимуться по допомогу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6512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15731CD-3630-4191-872E-A7BBD955BA44}"/>
              </a:ext>
            </a:extLst>
          </p:cNvPr>
          <p:cNvSpPr txBox="1"/>
          <p:nvPr/>
        </p:nvSpPr>
        <p:spPr>
          <a:xfrm>
            <a:off x="369639" y="2415064"/>
            <a:ext cx="1827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600" dirty="0"/>
              <a:t>%</a:t>
            </a:r>
            <a:endParaRPr lang="ru-RU" sz="16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41D37-5D0B-4B53-BA8B-3FC268A3406D}"/>
              </a:ext>
            </a:extLst>
          </p:cNvPr>
          <p:cNvSpPr txBox="1"/>
          <p:nvPr/>
        </p:nvSpPr>
        <p:spPr>
          <a:xfrm>
            <a:off x="5286202" y="3672701"/>
            <a:ext cx="10191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solidFill>
                  <a:srgbClr val="00D200"/>
                </a:solidFill>
              </a:rPr>
              <a:t>Київ: 29%</a:t>
            </a:r>
          </a:p>
          <a:p>
            <a:r>
              <a:rPr lang="uk-UA" sz="1400" dirty="0">
                <a:solidFill>
                  <a:srgbClr val="E10000"/>
                </a:solidFill>
              </a:rPr>
              <a:t>Південь: 6%</a:t>
            </a:r>
            <a:endParaRPr lang="ru-RU" sz="1400" dirty="0" err="1">
              <a:solidFill>
                <a:srgbClr val="E10000"/>
              </a:solidFill>
            </a:endParaRPr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6A61D2AE-BC2B-49AB-8801-2BB2B77AC0F4}"/>
              </a:ext>
            </a:extLst>
          </p:cNvPr>
          <p:cNvCxnSpPr>
            <a:cxnSpLocks/>
          </p:cNvCxnSpPr>
          <p:nvPr/>
        </p:nvCxnSpPr>
        <p:spPr>
          <a:xfrm>
            <a:off x="4981673" y="3841978"/>
            <a:ext cx="2160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1A5077-8FEB-4B70-82ED-03634B4194D8}"/>
              </a:ext>
            </a:extLst>
          </p:cNvPr>
          <p:cNvSpPr txBox="1"/>
          <p:nvPr/>
        </p:nvSpPr>
        <p:spPr>
          <a:xfrm>
            <a:off x="9947196" y="2648139"/>
            <a:ext cx="13785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solidFill>
                  <a:srgbClr val="00D200"/>
                </a:solidFill>
              </a:rPr>
              <a:t>18-29 років: 44%</a:t>
            </a:r>
          </a:p>
          <a:p>
            <a:r>
              <a:rPr lang="uk-UA" sz="1400" dirty="0">
                <a:solidFill>
                  <a:srgbClr val="E10000"/>
                </a:solidFill>
              </a:rPr>
              <a:t>41-55 років: 24%</a:t>
            </a:r>
            <a:endParaRPr lang="ru-RU" sz="1400" dirty="0" err="1">
              <a:solidFill>
                <a:srgbClr val="E10000"/>
              </a:solidFill>
            </a:endParaRP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C0CC7433-9F64-4B21-AA3C-7A658B21167C}"/>
              </a:ext>
            </a:extLst>
          </p:cNvPr>
          <p:cNvCxnSpPr>
            <a:cxnSpLocks/>
          </p:cNvCxnSpPr>
          <p:nvPr/>
        </p:nvCxnSpPr>
        <p:spPr>
          <a:xfrm>
            <a:off x="9642667" y="2817416"/>
            <a:ext cx="2160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D74ACE-5D29-4686-A64C-F7A5329E4850}"/>
              </a:ext>
            </a:extLst>
          </p:cNvPr>
          <p:cNvSpPr txBox="1"/>
          <p:nvPr/>
        </p:nvSpPr>
        <p:spPr>
          <a:xfrm>
            <a:off x="9941099" y="3048343"/>
            <a:ext cx="13785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solidFill>
                  <a:srgbClr val="00D200"/>
                </a:solidFill>
              </a:rPr>
              <a:t>41-55 років: 51%</a:t>
            </a:r>
          </a:p>
          <a:p>
            <a:r>
              <a:rPr lang="uk-UA" sz="1400" dirty="0">
                <a:solidFill>
                  <a:srgbClr val="E10000"/>
                </a:solidFill>
              </a:rPr>
              <a:t>18-29 років: 38%</a:t>
            </a:r>
            <a:endParaRPr lang="ru-RU" sz="1400" dirty="0" err="1">
              <a:solidFill>
                <a:srgbClr val="E10000"/>
              </a:solidFill>
            </a:endParaRPr>
          </a:p>
        </p:txBody>
      </p: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8BEA99C5-C5E5-43C2-9F95-0DA36922C097}"/>
              </a:ext>
            </a:extLst>
          </p:cNvPr>
          <p:cNvCxnSpPr>
            <a:cxnSpLocks/>
          </p:cNvCxnSpPr>
          <p:nvPr/>
        </p:nvCxnSpPr>
        <p:spPr>
          <a:xfrm>
            <a:off x="9636570" y="3217620"/>
            <a:ext cx="2160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E6652AF-F4F2-4D1B-9A89-59E7A3A2A6F3}"/>
              </a:ext>
            </a:extLst>
          </p:cNvPr>
          <p:cNvSpPr txBox="1"/>
          <p:nvPr/>
        </p:nvSpPr>
        <p:spPr>
          <a:xfrm>
            <a:off x="10920657" y="3551669"/>
            <a:ext cx="8223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400" dirty="0">
                <a:solidFill>
                  <a:srgbClr val="E10000"/>
                </a:solidFill>
              </a:rPr>
              <a:t>Схід: 15%</a:t>
            </a:r>
            <a:endParaRPr lang="ru-RU" sz="1400" dirty="0" err="1">
              <a:solidFill>
                <a:srgbClr val="E10000"/>
              </a:solidFill>
            </a:endParaRP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13951916-23E0-40EE-BC07-2A509446DBC4}"/>
              </a:ext>
            </a:extLst>
          </p:cNvPr>
          <p:cNvCxnSpPr>
            <a:cxnSpLocks/>
          </p:cNvCxnSpPr>
          <p:nvPr/>
        </p:nvCxnSpPr>
        <p:spPr>
          <a:xfrm>
            <a:off x="10616128" y="3632458"/>
            <a:ext cx="2160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B28F0AA-1A42-4F69-6955-98C6273A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DD75B-78A0-3C38-D530-CB939B937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AA48FC-1728-3ECF-0B53-6DE074FD2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FAF7A1-1E3D-0083-1D11-0F3D72D57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та завдання дослідження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82B3B4-A91A-F04D-9685-2659D5462FAF}"/>
              </a:ext>
            </a:extLst>
          </p:cNvPr>
          <p:cNvSpPr/>
          <p:nvPr/>
        </p:nvSpPr>
        <p:spPr>
          <a:xfrm>
            <a:off x="6090556" y="1682496"/>
            <a:ext cx="5736318" cy="4265869"/>
          </a:xfrm>
          <a:prstGeom prst="rect">
            <a:avLst/>
          </a:prstGeom>
          <a:solidFill>
            <a:srgbClr val="9F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9BDFBE-CAF0-9A47-9A56-1FDF9E4FC298}"/>
              </a:ext>
            </a:extLst>
          </p:cNvPr>
          <p:cNvSpPr/>
          <p:nvPr/>
        </p:nvSpPr>
        <p:spPr>
          <a:xfrm>
            <a:off x="354236" y="1682496"/>
            <a:ext cx="5736317" cy="42658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B57A4FEA-A952-184D-8BED-514EAE7A2D07}"/>
              </a:ext>
            </a:extLst>
          </p:cNvPr>
          <p:cNvSpPr/>
          <p:nvPr/>
        </p:nvSpPr>
        <p:spPr>
          <a:xfrm>
            <a:off x="3882073" y="1682496"/>
            <a:ext cx="4416965" cy="4265869"/>
          </a:xfrm>
          <a:prstGeom prst="chevron">
            <a:avLst>
              <a:gd name="adj" fmla="val 941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35604641-EECC-B042-9495-089F0E1F232D}"/>
              </a:ext>
            </a:extLst>
          </p:cNvPr>
          <p:cNvSpPr txBox="1">
            <a:spLocks/>
          </p:cNvSpPr>
          <p:nvPr/>
        </p:nvSpPr>
        <p:spPr>
          <a:xfrm>
            <a:off x="560439" y="2155378"/>
            <a:ext cx="3007860" cy="355644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</a:rPr>
              <a:t>Оцінити стан психологічного благополуччя українців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 визначити складові психологічного благополуччя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оцінити силу прояву симптомів ПТСР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виокремити групи населення за видами травматизації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з’ясувати загальний рівень </a:t>
            </a:r>
            <a:r>
              <a:rPr lang="uk-UA" dirty="0" err="1">
                <a:solidFill>
                  <a:schemeClr val="bg1"/>
                </a:solidFill>
              </a:rPr>
              <a:t>травмівного</a:t>
            </a:r>
            <a:r>
              <a:rPr lang="uk-UA" dirty="0">
                <a:solidFill>
                  <a:schemeClr val="bg1"/>
                </a:solidFill>
              </a:rPr>
              <a:t> впливу війни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F9D239AA-D3EF-4047-9684-AF1D9152B2D0}"/>
              </a:ext>
            </a:extLst>
          </p:cNvPr>
          <p:cNvSpPr txBox="1">
            <a:spLocks/>
          </p:cNvSpPr>
          <p:nvPr/>
        </p:nvSpPr>
        <p:spPr>
          <a:xfrm>
            <a:off x="4488966" y="2155377"/>
            <a:ext cx="3214063" cy="35564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Pct val="100000"/>
              <a:buNone/>
            </a:pPr>
            <a:r>
              <a:rPr lang="uk-UA" b="1" dirty="0">
                <a:solidFill>
                  <a:schemeClr val="bg1"/>
                </a:solidFill>
              </a:rPr>
              <a:t>Оцінити рівень емоційної солідарності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виміряти індекс емоційної солідарності як індикатор впливу на психологічне благополуччя внаслідок внутрішньої міграції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A09F036-BD02-1648-AF94-705044E9DEBC}"/>
              </a:ext>
            </a:extLst>
          </p:cNvPr>
          <p:cNvSpPr txBox="1">
            <a:spLocks/>
          </p:cNvSpPr>
          <p:nvPr/>
        </p:nvSpPr>
        <p:spPr>
          <a:xfrm>
            <a:off x="8607552" y="2155377"/>
            <a:ext cx="3024009" cy="35564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</a:rPr>
              <a:t>З’ясувати рівень культури психічного здоров'я 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рівень запиту на психологічну допомогу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поширеність і характер досвіду отримання психологічної допомоги</a:t>
            </a:r>
          </a:p>
          <a:p>
            <a:pPr lvl="1">
              <a:buSzPct val="100000"/>
            </a:pPr>
            <a:r>
              <a:rPr lang="uk-UA" dirty="0">
                <a:solidFill>
                  <a:schemeClr val="bg1"/>
                </a:solidFill>
              </a:rPr>
              <a:t>бар’єри при зверненні по психологічну допомогу</a:t>
            </a:r>
          </a:p>
        </p:txBody>
      </p:sp>
      <p:sp>
        <p:nvSpPr>
          <p:cNvPr id="15" name="Місце для тексту 10">
            <a:extLst>
              <a:ext uri="{FF2B5EF4-FFF2-40B4-BE49-F238E27FC236}">
                <a16:creationId xmlns:a16="http://schemas.microsoft.com/office/drawing/2014/main" id="{384770BD-54BD-4A19-9198-8E4DC1376801}"/>
              </a:ext>
            </a:extLst>
          </p:cNvPr>
          <p:cNvSpPr txBox="1">
            <a:spLocks/>
          </p:cNvSpPr>
          <p:nvPr/>
        </p:nvSpPr>
        <p:spPr>
          <a:xfrm>
            <a:off x="360000" y="910800"/>
            <a:ext cx="11466000" cy="639220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Мета дослідження – оцінити стан психологічного благополуччя та визначити напрями психологічної підтримки громадян України в умовах війни та повоєнного відновлення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642C-5DBC-4A1C-B865-649824474A5D}"/>
              </a:ext>
            </a:extLst>
          </p:cNvPr>
          <p:cNvSpPr txBox="1"/>
          <p:nvPr/>
        </p:nvSpPr>
        <p:spPr>
          <a:xfrm>
            <a:off x="558131" y="1780337"/>
            <a:ext cx="27142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Завдання дослідження:</a:t>
            </a:r>
            <a:endParaRPr lang="ru-RU" b="1" dirty="0" err="1">
              <a:solidFill>
                <a:schemeClr val="bg1"/>
              </a:solidFill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85F43B4-E394-400F-B552-A9357642E09F}"/>
              </a:ext>
            </a:extLst>
          </p:cNvPr>
          <p:cNvCxnSpPr>
            <a:cxnSpLocks/>
          </p:cNvCxnSpPr>
          <p:nvPr/>
        </p:nvCxnSpPr>
        <p:spPr>
          <a:xfrm flipV="1">
            <a:off x="327561" y="2082034"/>
            <a:ext cx="11520000" cy="28791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05C5148-EAC3-0E9B-88CE-DF48C0623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8FBC8-3C8F-40F8-843F-C640F6BD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249D2D-662F-EB9F-7F22-396BAC75F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4FC28A-7297-773B-D43A-15221E2B7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E6FDF0-2245-69E0-2E44-C8DD383263DB}"/>
              </a:ext>
            </a:extLst>
          </p:cNvPr>
          <p:cNvSpPr txBox="1"/>
          <p:nvPr/>
        </p:nvSpPr>
        <p:spPr>
          <a:xfrm>
            <a:off x="4563265" y="6335452"/>
            <a:ext cx="70682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900" dirty="0"/>
              <a:t>Науковий керівник дослідницького проекту на волонтерських засадах доктор </a:t>
            </a:r>
            <a:r>
              <a:rPr lang="uk-UA" sz="900" dirty="0" err="1"/>
              <a:t>психол</a:t>
            </a:r>
            <a:r>
              <a:rPr lang="uk-UA" sz="900" dirty="0"/>
              <a:t>. наук , </a:t>
            </a:r>
            <a:r>
              <a:rPr lang="uk-UA" sz="900" dirty="0" err="1"/>
              <a:t>чл</a:t>
            </a:r>
            <a:r>
              <a:rPr lang="uk-UA" sz="900" dirty="0"/>
              <a:t>.-</a:t>
            </a:r>
            <a:r>
              <a:rPr lang="uk-UA" sz="900" dirty="0" err="1"/>
              <a:t>кор</a:t>
            </a:r>
            <a:r>
              <a:rPr lang="uk-UA" sz="900" dirty="0"/>
              <a:t>. НАПН України </a:t>
            </a:r>
            <a:r>
              <a:rPr lang="uk-UA" sz="900" dirty="0" err="1"/>
              <a:t>Л.А.Найдьонова</a:t>
            </a:r>
            <a:r>
              <a:rPr lang="uk-UA" sz="900" dirty="0"/>
              <a:t> 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970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Методологія </a:t>
            </a:r>
            <a:r>
              <a:rPr lang="ru-RU" dirty="0"/>
              <a:t>та дизайн </a:t>
            </a:r>
            <a:r>
              <a:rPr lang="uk-UA" dirty="0"/>
              <a:t>дослідження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29321" y="1589348"/>
            <a:ext cx="997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18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06565" y="3869020"/>
            <a:ext cx="26989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ts val="1800"/>
              </a:lnSpc>
              <a:buFont typeface="Wingdings" panose="05000000000000000000" pitchFamily="2" charset="2"/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Цільова аудиторія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06565" y="1512403"/>
            <a:ext cx="146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Географія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6778" y="3879720"/>
            <a:ext cx="1561482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18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Вибірка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9999" y="2181028"/>
            <a:ext cx="32494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spcBef>
                <a:spcPts val="600"/>
              </a:spcBef>
              <a:buSzPct val="100000"/>
              <a:buFont typeface="Arial" panose="020B0604020202020204" pitchFamily="34" charset="0"/>
              <a:buChar char="ꟷ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Онлайн опитування на онлайн панелі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Kantar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Україна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lvl="1" indent="-180975">
              <a:spcBef>
                <a:spcPts val="600"/>
              </a:spcBef>
              <a:buSzPct val="100000"/>
              <a:buFont typeface="Arial" panose="020B0604020202020204" pitchFamily="34" charset="0"/>
              <a:buChar char="ꟷ"/>
              <a:defRPr/>
            </a:pPr>
            <a:r>
              <a:rPr lang="uk-UA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 15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ꟷ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939" y="4486407"/>
            <a:ext cx="35618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ꟷ"/>
              <a:tabLst/>
              <a:defRPr/>
            </a:pPr>
            <a:r>
              <a:rPr lang="uk-UA" sz="1600" dirty="0">
                <a:solidFill>
                  <a:srgbClr val="333333"/>
                </a:solidFill>
                <a:latin typeface="Arial"/>
              </a:rPr>
              <a:t>10</a:t>
            </a: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респондентів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ꟷ"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Неперехресні квоти за статтю, віком, типом </a:t>
            </a:r>
            <a:r>
              <a:rPr lang="uk-UA" sz="1600" dirty="0">
                <a:solidFill>
                  <a:srgbClr val="333333"/>
                </a:solidFill>
                <a:latin typeface="Arial"/>
              </a:rPr>
              <a:t>населеного пункту</a:t>
            </a: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та регіонами України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61309" y="4811939"/>
            <a:ext cx="386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ꟷ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Жінки та чоловіки, </a:t>
            </a:r>
            <a:r>
              <a:rPr lang="uk-UA" sz="1600" dirty="0">
                <a:solidFill>
                  <a:srgbClr val="333333"/>
                </a:solidFill>
                <a:latin typeface="Arial"/>
              </a:rPr>
              <a:t>18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-55 років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61309" y="2161116"/>
            <a:ext cx="321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ꟷ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Міста з населенням 50 тис. і більше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46" y="1235240"/>
            <a:ext cx="812477" cy="8124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621" y="1295907"/>
            <a:ext cx="715590" cy="71559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637" y="3566689"/>
            <a:ext cx="838920" cy="62358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40" y="3520983"/>
            <a:ext cx="731992" cy="800482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F8DC497-015E-4765-9BD5-2AE0275AA353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398716" y="2092935"/>
            <a:ext cx="3571852" cy="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F397791-0DF5-40D5-81F1-944A7DDF5E7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7769298" y="2040033"/>
            <a:ext cx="3639427" cy="1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C7FB286-B98E-4F73-8609-5CE82656D7D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785816" y="4483648"/>
            <a:ext cx="3622909" cy="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74848CF-6D56-454A-8350-3FD91D1C5A5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369940" y="4486407"/>
            <a:ext cx="3561856" cy="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4FE98D-E8A3-1DED-E3F6-270F0787C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58FAD-1CB8-061F-12F5-66008D68D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00ED-AA02-09DC-5328-873AC94A6E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4072C-3A23-9471-D679-4DEBF8A464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Диаграмма 20">
            <a:extLst>
              <a:ext uri="{FF2B5EF4-FFF2-40B4-BE49-F238E27FC236}">
                <a16:creationId xmlns:a16="http://schemas.microsoft.com/office/drawing/2014/main" id="{63AF7C4F-97CF-40A3-901D-97F06FE0F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676558"/>
              </p:ext>
            </p:extLst>
          </p:nvPr>
        </p:nvGraphicFramePr>
        <p:xfrm>
          <a:off x="104192" y="3919443"/>
          <a:ext cx="2211573" cy="179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844191786"/>
              </p:ext>
            </p:extLst>
          </p:nvPr>
        </p:nvGraphicFramePr>
        <p:xfrm>
          <a:off x="2301124" y="2280400"/>
          <a:ext cx="2211573" cy="143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95104" y="2155717"/>
            <a:ext cx="19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Вік*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4746" y="2462478"/>
            <a:ext cx="12586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41-55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973218013"/>
              </p:ext>
            </p:extLst>
          </p:nvPr>
        </p:nvGraphicFramePr>
        <p:xfrm>
          <a:off x="4690607" y="2276330"/>
          <a:ext cx="2211573" cy="143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59375" y="2157705"/>
            <a:ext cx="19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Регіон до 24.02*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8018" y="2469044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Київ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8018" y="2913796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Захід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8018" y="3513063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Центр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8018" y="2626483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Схід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8018" y="3201444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Південь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793777052"/>
              </p:ext>
            </p:extLst>
          </p:nvPr>
        </p:nvGraphicFramePr>
        <p:xfrm>
          <a:off x="6815899" y="4139134"/>
          <a:ext cx="3799854" cy="163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956687" y="3873569"/>
            <a:ext cx="19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Освіта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4746" y="2825776"/>
            <a:ext cx="12586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30-40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noFill/>
        </p:spPr>
        <p:txBody>
          <a:bodyPr/>
          <a:lstStyle/>
          <a:p>
            <a:r>
              <a:rPr lang="uk-UA" sz="2000" dirty="0"/>
              <a:t>Більшість опитаних не змінювали місця проживання (70%). 16% вже повернулися після переміщення, 7% планують повернутися та ще 7% залишатимуться в іншому місці проживання</a:t>
            </a:r>
            <a:endParaRPr lang="ru-RU" sz="2000" dirty="0" err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E7AEE6-17EC-4216-91B6-2A4B11E6694F}"/>
              </a:ext>
            </a:extLst>
          </p:cNvPr>
          <p:cNvSpPr txBox="1"/>
          <p:nvPr/>
        </p:nvSpPr>
        <p:spPr>
          <a:xfrm>
            <a:off x="3864746" y="3181108"/>
            <a:ext cx="12586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18-29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72C5F8-00C4-41D4-8744-B8F307DA595E}"/>
              </a:ext>
            </a:extLst>
          </p:cNvPr>
          <p:cNvSpPr txBox="1"/>
          <p:nvPr/>
        </p:nvSpPr>
        <p:spPr>
          <a:xfrm>
            <a:off x="450332" y="3873569"/>
            <a:ext cx="34144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Зміна місця проживання після 24.02.2022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8C8B94-510D-433E-8A9C-51D2FE49D968}"/>
              </a:ext>
            </a:extLst>
          </p:cNvPr>
          <p:cNvSpPr txBox="1"/>
          <p:nvPr/>
        </p:nvSpPr>
        <p:spPr>
          <a:xfrm>
            <a:off x="1764389" y="4206224"/>
            <a:ext cx="24568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chemeClr val="tx1"/>
                </a:solidFill>
              </a:rPr>
              <a:t>Н</a:t>
            </a:r>
            <a:r>
              <a:rPr kumimoji="0" lang="uk-UA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 змінювали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8FC4E4-FF7A-4F3C-A18F-7E46F7BF75C0}"/>
              </a:ext>
            </a:extLst>
          </p:cNvPr>
          <p:cNvSpPr txBox="1"/>
          <p:nvPr/>
        </p:nvSpPr>
        <p:spPr>
          <a:xfrm>
            <a:off x="1764389" y="5373497"/>
            <a:ext cx="54153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dirty="0">
                <a:latin typeface="Arial"/>
              </a:rPr>
              <a:t>…</a:t>
            </a:r>
            <a:r>
              <a:rPr kumimoji="0" lang="uk-UA" sz="11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зараз тимчасово мешкають в іншому місці, планують повертатися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D43C2F-6D34-476C-B24B-7F9194224069}"/>
              </a:ext>
            </a:extLst>
          </p:cNvPr>
          <p:cNvSpPr txBox="1"/>
          <p:nvPr/>
        </p:nvSpPr>
        <p:spPr>
          <a:xfrm>
            <a:off x="1764389" y="5547845"/>
            <a:ext cx="42793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…зараз тимчасово мешкають в іншому місці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ABC4C26-72D0-4173-B598-DE437A47DC5E}"/>
              </a:ext>
            </a:extLst>
          </p:cNvPr>
          <p:cNvSpPr txBox="1"/>
          <p:nvPr/>
        </p:nvSpPr>
        <p:spPr>
          <a:xfrm>
            <a:off x="1764389" y="5219786"/>
            <a:ext cx="28282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…але вже повернулися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12CA43-6462-4903-978B-4B73032BDB3B}"/>
              </a:ext>
            </a:extLst>
          </p:cNvPr>
          <p:cNvSpPr txBox="1"/>
          <p:nvPr/>
        </p:nvSpPr>
        <p:spPr>
          <a:xfrm>
            <a:off x="6258018" y="3351471"/>
            <a:ext cx="974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Північ</a:t>
            </a: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38D32A-D90D-4A6E-A417-97870F69C817}"/>
              </a:ext>
            </a:extLst>
          </p:cNvPr>
          <p:cNvSpPr txBox="1"/>
          <p:nvPr/>
        </p:nvSpPr>
        <p:spPr>
          <a:xfrm>
            <a:off x="481714" y="2428646"/>
            <a:ext cx="579146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EEB268-40FB-4F47-8E5F-05FC690BDDAA}"/>
              </a:ext>
            </a:extLst>
          </p:cNvPr>
          <p:cNvSpPr txBox="1"/>
          <p:nvPr/>
        </p:nvSpPr>
        <p:spPr>
          <a:xfrm>
            <a:off x="1341883" y="2428646"/>
            <a:ext cx="579146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DA22E4-A32A-4830-8D74-C66C15FA44B2}"/>
              </a:ext>
            </a:extLst>
          </p:cNvPr>
          <p:cNvSpPr txBox="1"/>
          <p:nvPr/>
        </p:nvSpPr>
        <p:spPr>
          <a:xfrm>
            <a:off x="310136" y="3429995"/>
            <a:ext cx="9223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Чоловіки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834018-A4FB-4B68-A9A5-CED449D0A127}"/>
              </a:ext>
            </a:extLst>
          </p:cNvPr>
          <p:cNvSpPr txBox="1"/>
          <p:nvPr/>
        </p:nvSpPr>
        <p:spPr>
          <a:xfrm>
            <a:off x="1170305" y="3429995"/>
            <a:ext cx="9223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Жінки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823781-48E7-4898-88E6-286D8FB9A1AC}"/>
              </a:ext>
            </a:extLst>
          </p:cNvPr>
          <p:cNvSpPr txBox="1"/>
          <p:nvPr/>
        </p:nvSpPr>
        <p:spPr>
          <a:xfrm>
            <a:off x="450332" y="2146994"/>
            <a:ext cx="18727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333333"/>
                </a:solidFill>
                <a:latin typeface="Arial"/>
              </a:rPr>
              <a:t>Стать*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Текст 15">
            <a:extLst>
              <a:ext uri="{FF2B5EF4-FFF2-40B4-BE49-F238E27FC236}">
                <a16:creationId xmlns:a16="http://schemas.microsoft.com/office/drawing/2014/main" id="{4D935530-78D1-39F0-D277-63D78A1BBA3B}"/>
              </a:ext>
            </a:extLst>
          </p:cNvPr>
          <p:cNvSpPr txBox="1">
            <a:spLocks/>
          </p:cNvSpPr>
          <p:nvPr/>
        </p:nvSpPr>
        <p:spPr>
          <a:xfrm>
            <a:off x="371474" y="1717675"/>
            <a:ext cx="3708000" cy="302919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400" b="1" dirty="0"/>
              <a:t>Соціально-демографічний профіль, %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8F794-62B2-4B3B-8897-DAAA7B7DB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13" y="2790409"/>
            <a:ext cx="476549" cy="57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24988E-1414-4CA5-B728-411624DA2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182" y="2790409"/>
            <a:ext cx="476549" cy="576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1F5E7D4-CFA8-4B81-9C29-65FAB410480F}"/>
              </a:ext>
            </a:extLst>
          </p:cNvPr>
          <p:cNvSpPr txBox="1"/>
          <p:nvPr/>
        </p:nvSpPr>
        <p:spPr>
          <a:xfrm>
            <a:off x="8085555" y="2381471"/>
            <a:ext cx="579146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333333"/>
                </a:solidFill>
                <a:latin typeface="Arial"/>
              </a:rPr>
              <a:t>45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1FD08A-F517-4848-9D84-111005BD0E30}"/>
              </a:ext>
            </a:extLst>
          </p:cNvPr>
          <p:cNvSpPr txBox="1"/>
          <p:nvPr/>
        </p:nvSpPr>
        <p:spPr>
          <a:xfrm>
            <a:off x="8945724" y="2381471"/>
            <a:ext cx="579146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333333"/>
                </a:solidFill>
                <a:latin typeface="Arial"/>
              </a:rPr>
              <a:t>55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BA34EA-1D64-4308-98A7-9A5549A45340}"/>
              </a:ext>
            </a:extLst>
          </p:cNvPr>
          <p:cNvSpPr txBox="1"/>
          <p:nvPr/>
        </p:nvSpPr>
        <p:spPr>
          <a:xfrm>
            <a:off x="7913977" y="2895137"/>
            <a:ext cx="9223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500к+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6E67B2-25A0-4F5A-A245-8F450C93C43A}"/>
              </a:ext>
            </a:extLst>
          </p:cNvPr>
          <p:cNvSpPr txBox="1"/>
          <p:nvPr/>
        </p:nvSpPr>
        <p:spPr>
          <a:xfrm>
            <a:off x="8774146" y="2895137"/>
            <a:ext cx="9223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50к-500к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31B785-585C-46D9-B964-9C964C12DF82}"/>
              </a:ext>
            </a:extLst>
          </p:cNvPr>
          <p:cNvSpPr txBox="1"/>
          <p:nvPr/>
        </p:nvSpPr>
        <p:spPr>
          <a:xfrm>
            <a:off x="8054173" y="2099819"/>
            <a:ext cx="25615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333333"/>
                </a:solidFill>
                <a:latin typeface="Arial"/>
              </a:rPr>
              <a:t>Тип населеного пункту до 24.02*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51E2E3-9083-4D95-8C42-771C74F0CCD7}"/>
              </a:ext>
            </a:extLst>
          </p:cNvPr>
          <p:cNvSpPr txBox="1"/>
          <p:nvPr/>
        </p:nvSpPr>
        <p:spPr>
          <a:xfrm>
            <a:off x="1764388" y="5032944"/>
            <a:ext cx="28282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Змінювали…</a:t>
            </a:r>
          </a:p>
        </p:txBody>
      </p:sp>
      <p:sp>
        <p:nvSpPr>
          <p:cNvPr id="50" name="Місце для нижнього колонтитула 3">
            <a:extLst>
              <a:ext uri="{FF2B5EF4-FFF2-40B4-BE49-F238E27FC236}">
                <a16:creationId xmlns:a16="http://schemas.microsoft.com/office/drawing/2014/main" id="{EE5C3A36-BC3B-45E3-AD9D-808F6E4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7101" y="6390000"/>
            <a:ext cx="7495200" cy="198000"/>
          </a:xfrm>
        </p:spPr>
        <p:txBody>
          <a:bodyPr/>
          <a:lstStyle/>
          <a:p>
            <a:r>
              <a:rPr lang="uk-UA" dirty="0"/>
              <a:t>База: </a:t>
            </a:r>
            <a:r>
              <a:rPr lang="uk-UA" sz="800" dirty="0"/>
              <a:t>всі респонденти, N=100</a:t>
            </a:r>
            <a:r>
              <a:rPr lang="uk-UA" dirty="0"/>
              <a:t>0</a:t>
            </a:r>
          </a:p>
          <a:p>
            <a:r>
              <a:rPr kumimoji="0" lang="uk-UA" sz="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lang="uk-UA" dirty="0"/>
              <a:t>Квоти: стать, вік, регіон, тип населеного пункту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0E6AF04-B0C9-9BFF-0989-674688D64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BBD67-574B-1012-0C2D-91A12C695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CCB62-6023-85BB-4AF4-BE1F2BACE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621051-8B77-8D33-48C1-8AE2FBACA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B1E521-109C-4BA0-8246-0F878F53F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BE9FCC6-4461-45CF-8ABF-5C150A641E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62046" y="3673527"/>
            <a:ext cx="5336652" cy="1508020"/>
          </a:xfrm>
        </p:spPr>
        <p:txBody>
          <a:bodyPr/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5%</a:t>
            </a:r>
          </a:p>
          <a:p>
            <a:pPr algn="ctr"/>
            <a:r>
              <a:rPr lang="uk-UA" dirty="0"/>
              <a:t> респондентів зазнали </a:t>
            </a:r>
          </a:p>
          <a:p>
            <a:pPr algn="ctr"/>
            <a:r>
              <a:rPr lang="uk-UA" b="1" dirty="0" err="1"/>
              <a:t>гіперкумулятивної</a:t>
            </a:r>
            <a:r>
              <a:rPr lang="uk-UA" b="1" dirty="0"/>
              <a:t> травматизації</a:t>
            </a:r>
          </a:p>
          <a:p>
            <a:endParaRPr lang="uk-UA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87E84EA-0F38-470A-8759-2223FF6B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6430" y="1358788"/>
            <a:ext cx="5162267" cy="1897677"/>
          </a:xfrm>
        </p:spPr>
        <p:txBody>
          <a:bodyPr/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57% </a:t>
            </a:r>
          </a:p>
          <a:p>
            <a:pPr algn="ctr"/>
            <a:r>
              <a:rPr lang="uk-UA" sz="1400" dirty="0"/>
              <a:t>респондентів – </a:t>
            </a:r>
          </a:p>
          <a:p>
            <a:pPr algn="ctr"/>
            <a:r>
              <a:rPr lang="uk-UA" sz="1400" b="1" dirty="0"/>
              <a:t>в зоні ризику розвитку ПТСР</a:t>
            </a:r>
          </a:p>
          <a:p>
            <a:pPr algn="ctr"/>
            <a:r>
              <a:rPr lang="uk-UA" sz="1400" dirty="0"/>
              <a:t>(мають значення за відповідною шкалою &gt;50 балів)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3EBD8E-0C94-4F95-B4C1-C281DCAAF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8" y="242534"/>
            <a:ext cx="11466000" cy="396000"/>
          </a:xfrm>
        </p:spPr>
        <p:txBody>
          <a:bodyPr/>
          <a:lstStyle/>
          <a:p>
            <a:pPr algn="ctr"/>
            <a:r>
              <a:rPr lang="uk-UA" b="1" dirty="0"/>
              <a:t>Ключові цифри </a:t>
            </a:r>
            <a:endParaRPr lang="ru-RU" b="1" dirty="0"/>
          </a:p>
        </p:txBody>
      </p:sp>
      <p:sp>
        <p:nvSpPr>
          <p:cNvPr id="11" name="Прямокутник 30">
            <a:extLst>
              <a:ext uri="{FF2B5EF4-FFF2-40B4-BE49-F238E27FC236}">
                <a16:creationId xmlns:a16="http://schemas.microsoft.com/office/drawing/2014/main" id="{17D0E443-582C-4BD0-93B4-EC3DFD3DBF46}"/>
              </a:ext>
            </a:extLst>
          </p:cNvPr>
          <p:cNvSpPr/>
          <p:nvPr/>
        </p:nvSpPr>
        <p:spPr>
          <a:xfrm>
            <a:off x="360880" y="5518210"/>
            <a:ext cx="11465994" cy="19846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/>
              </a:gs>
              <a:gs pos="100000">
                <a:schemeClr val="accent3"/>
              </a:gs>
            </a:gsLst>
            <a:lin ang="0" scaled="1"/>
          </a:gradFill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778345C-D274-44B4-B2F4-EA6D0EC89ECB}"/>
              </a:ext>
            </a:extLst>
          </p:cNvPr>
          <p:cNvSpPr txBox="1">
            <a:spLocks/>
          </p:cNvSpPr>
          <p:nvPr/>
        </p:nvSpPr>
        <p:spPr>
          <a:xfrm>
            <a:off x="459000" y="1748445"/>
            <a:ext cx="5162267" cy="1508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/>
              <a:t>На </a:t>
            </a:r>
            <a:r>
              <a:rPr lang="uk-UA" sz="5400" b="1" dirty="0">
                <a:solidFill>
                  <a:srgbClr val="92D050"/>
                </a:solidFill>
              </a:rPr>
              <a:t>6,7</a:t>
            </a:r>
            <a:r>
              <a:rPr lang="uk-UA" sz="5400" dirty="0"/>
              <a:t> з 9</a:t>
            </a:r>
          </a:p>
          <a:p>
            <a:pPr algn="ctr"/>
            <a:r>
              <a:rPr lang="uk-UA" dirty="0"/>
              <a:t>в середньому оцінюють респонденти свій </a:t>
            </a:r>
            <a:r>
              <a:rPr lang="uk-UA" b="1" dirty="0"/>
              <a:t>рівень психологічного благополуччя</a:t>
            </a:r>
          </a:p>
          <a:p>
            <a:pPr algn="ctr"/>
            <a:endParaRPr lang="uk-UA" sz="5400" dirty="0"/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A3F3DB41-9036-43AF-8FAE-11B163E01B67}"/>
              </a:ext>
            </a:extLst>
          </p:cNvPr>
          <p:cNvSpPr txBox="1">
            <a:spLocks/>
          </p:cNvSpPr>
          <p:nvPr/>
        </p:nvSpPr>
        <p:spPr>
          <a:xfrm>
            <a:off x="471837" y="3698110"/>
            <a:ext cx="4958119" cy="1508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solidFill>
                  <a:srgbClr val="92D050"/>
                </a:solidFill>
              </a:rPr>
              <a:t>3%</a:t>
            </a:r>
          </a:p>
          <a:p>
            <a:pPr algn="ctr"/>
            <a:r>
              <a:rPr lang="uk-UA" dirty="0"/>
              <a:t>респондентів зверталися по </a:t>
            </a:r>
            <a:r>
              <a:rPr lang="uk-UA" b="1" dirty="0"/>
              <a:t>психологічну допомогу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4FEAF-739C-49B3-886B-520D028FBF68}"/>
              </a:ext>
            </a:extLst>
          </p:cNvPr>
          <p:cNvSpPr txBox="1"/>
          <p:nvPr/>
        </p:nvSpPr>
        <p:spPr>
          <a:xfrm>
            <a:off x="5621267" y="2847795"/>
            <a:ext cx="13987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5400" b="1" dirty="0"/>
              <a:t>але</a:t>
            </a:r>
            <a:endParaRPr lang="ru-RU" sz="5400" b="1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E6F3A-4FDE-43A6-ADD1-872FC67AEF19}"/>
              </a:ext>
            </a:extLst>
          </p:cNvPr>
          <p:cNvSpPr txBox="1"/>
          <p:nvPr/>
        </p:nvSpPr>
        <p:spPr>
          <a:xfrm>
            <a:off x="1577715" y="876934"/>
            <a:ext cx="313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Суб’єктивні оцінки благополуччя</a:t>
            </a:r>
            <a:endParaRPr lang="ru-RU" sz="16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F643A-075E-40FB-9EBB-0E0AAA146C75}"/>
              </a:ext>
            </a:extLst>
          </p:cNvPr>
          <p:cNvSpPr txBox="1"/>
          <p:nvPr/>
        </p:nvSpPr>
        <p:spPr>
          <a:xfrm>
            <a:off x="6762046" y="985728"/>
            <a:ext cx="42897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uk-UA" sz="1600" dirty="0"/>
              <a:t>Об’єктивні показники травматизації</a:t>
            </a:r>
            <a:endParaRPr lang="ru-RU" sz="1600" dirty="0" err="1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AAA081-C246-5E53-8B2B-22E50210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7AB365-FDC2-71E5-055D-65643F40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93CFCA-2CD2-9397-ADD4-D81063FF9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BB5B6-4778-4CD5-AC18-01C41FB0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45" y="2450620"/>
            <a:ext cx="914674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9D6680-D240-4BC8-8EC0-4B00F3BA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86" y="2529000"/>
            <a:ext cx="890374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C87176-384C-4EB5-ACAB-2EE3DAC8C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974" y="2510728"/>
            <a:ext cx="861497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AEB7EB-63B1-4A59-8642-E4FA05A88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83" y="2534161"/>
            <a:ext cx="861497" cy="9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D507E8-E5E9-421C-A900-8885E6858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647" y="2529000"/>
            <a:ext cx="832619" cy="900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C8DA60E-FFE6-DD48-AE1C-E11FC244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Рівень психологічного благополуччя українців та його складові (за 9-бальною шкалою) </a:t>
            </a:r>
            <a:br>
              <a:rPr lang="uk-UA" sz="2000" dirty="0"/>
            </a:b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5B971-E9A3-0F41-BBD1-11A471EF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9472" y="6291866"/>
            <a:ext cx="5667628" cy="270831"/>
          </a:xfrm>
        </p:spPr>
        <p:txBody>
          <a:bodyPr/>
          <a:lstStyle/>
          <a:p>
            <a:r>
              <a:rPr lang="uk-UA" dirty="0"/>
              <a:t>База: </a:t>
            </a:r>
            <a:r>
              <a:rPr lang="uk-UA" sz="800" dirty="0"/>
              <a:t>всі респонденти, N=100</a:t>
            </a:r>
            <a:r>
              <a:rPr lang="uk-UA" dirty="0"/>
              <a:t>0</a:t>
            </a:r>
          </a:p>
          <a:p>
            <a:r>
              <a:rPr lang="en-US" dirty="0"/>
              <a:t>M</a:t>
            </a:r>
            <a:r>
              <a:rPr lang="uk-UA" dirty="0"/>
              <a:t>1</a:t>
            </a:r>
            <a:r>
              <a:rPr lang="en-US" dirty="0"/>
              <a:t>.</a:t>
            </a:r>
            <a:r>
              <a:rPr lang="uk-UA" dirty="0"/>
              <a:t> Нижче наводиться список різних станів, у яких можуть перебувати люди. Наскільки часто такі стани бувають у вас? Оберіть свою відповідь на шкалі, в якій 5 - нейтральна точка, 1 – ніколи, а 9 – завжди.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33AA8C-51ED-6B4A-A807-B58A96FCBB60}"/>
              </a:ext>
            </a:extLst>
          </p:cNvPr>
          <p:cNvSpPr txBox="1"/>
          <p:nvPr/>
        </p:nvSpPr>
        <p:spPr>
          <a:xfrm>
            <a:off x="2364291" y="3620354"/>
            <a:ext cx="5690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97A8"/>
                </a:solidFill>
              </a:rPr>
              <a:t>6,5</a:t>
            </a:r>
            <a:endParaRPr lang="en-US" sz="3200" b="1" dirty="0">
              <a:solidFill>
                <a:srgbClr val="FF97A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0D8C9-318C-5245-91BC-B4B8043F2A7C}"/>
              </a:ext>
            </a:extLst>
          </p:cNvPr>
          <p:cNvSpPr txBox="1"/>
          <p:nvPr/>
        </p:nvSpPr>
        <p:spPr>
          <a:xfrm>
            <a:off x="6603989" y="3636847"/>
            <a:ext cx="5690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3200" b="1" dirty="0">
                <a:solidFill>
                  <a:srgbClr val="92D050"/>
                </a:solidFill>
              </a:rPr>
              <a:t>6,8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50115C-38D7-7642-868B-C7075D25E673}"/>
              </a:ext>
            </a:extLst>
          </p:cNvPr>
          <p:cNvSpPr txBox="1"/>
          <p:nvPr/>
        </p:nvSpPr>
        <p:spPr>
          <a:xfrm>
            <a:off x="702436" y="3612301"/>
            <a:ext cx="5690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6,3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208BBA-6926-744E-9E6D-E02408E3E226}"/>
              </a:ext>
            </a:extLst>
          </p:cNvPr>
          <p:cNvSpPr txBox="1"/>
          <p:nvPr/>
        </p:nvSpPr>
        <p:spPr>
          <a:xfrm>
            <a:off x="4566367" y="3636848"/>
            <a:ext cx="5690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3200" b="1" dirty="0">
                <a:solidFill>
                  <a:srgbClr val="BDFFBD"/>
                </a:solidFill>
              </a:rPr>
              <a:t>6,7</a:t>
            </a:r>
            <a:endParaRPr lang="en-US" sz="3200" b="1" dirty="0">
              <a:solidFill>
                <a:srgbClr val="BDFFB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BF3349-9DBC-884D-9B85-B82FEEEFDAC8}"/>
              </a:ext>
            </a:extLst>
          </p:cNvPr>
          <p:cNvSpPr txBox="1"/>
          <p:nvPr/>
        </p:nvSpPr>
        <p:spPr>
          <a:xfrm>
            <a:off x="8641612" y="3568455"/>
            <a:ext cx="5690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D200"/>
                </a:solidFill>
              </a:rPr>
              <a:t>7,3</a:t>
            </a:r>
            <a:endParaRPr lang="en-US" sz="3200" b="1" dirty="0">
              <a:solidFill>
                <a:srgbClr val="00D200"/>
              </a:solidFill>
            </a:endParaRPr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0924148F-0172-8F47-964B-7C78A4DB354A}"/>
              </a:ext>
            </a:extLst>
          </p:cNvPr>
          <p:cNvSpPr txBox="1">
            <a:spLocks/>
          </p:cNvSpPr>
          <p:nvPr/>
        </p:nvSpPr>
        <p:spPr>
          <a:xfrm>
            <a:off x="2064798" y="4333035"/>
            <a:ext cx="2149200" cy="147637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складова життєстійкості</a:t>
            </a:r>
            <a:endParaRPr lang="en-US" sz="1800" dirty="0"/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id="{0614E5D3-B316-EB40-AAE3-F59DCD54431D}"/>
              </a:ext>
            </a:extLst>
          </p:cNvPr>
          <p:cNvSpPr txBox="1">
            <a:spLocks/>
          </p:cNvSpPr>
          <p:nvPr/>
        </p:nvSpPr>
        <p:spPr>
          <a:xfrm>
            <a:off x="6261264" y="4247395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складова когнітивної ефективності</a:t>
            </a:r>
          </a:p>
        </p:txBody>
      </p:sp>
      <p:sp>
        <p:nvSpPr>
          <p:cNvPr id="43" name="Content Placeholder 15">
            <a:extLst>
              <a:ext uri="{FF2B5EF4-FFF2-40B4-BE49-F238E27FC236}">
                <a16:creationId xmlns:a16="http://schemas.microsoft.com/office/drawing/2014/main" id="{42B743D4-8768-174F-BAD8-16719583FC70}"/>
              </a:ext>
            </a:extLst>
          </p:cNvPr>
          <p:cNvSpPr txBox="1">
            <a:spLocks/>
          </p:cNvSpPr>
          <p:nvPr/>
        </p:nvSpPr>
        <p:spPr>
          <a:xfrm>
            <a:off x="482524" y="4324982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емоційна складова</a:t>
            </a:r>
          </a:p>
        </p:txBody>
      </p:sp>
      <p:sp>
        <p:nvSpPr>
          <p:cNvPr id="44" name="Content Placeholder 16">
            <a:extLst>
              <a:ext uri="{FF2B5EF4-FFF2-40B4-BE49-F238E27FC236}">
                <a16:creationId xmlns:a16="http://schemas.microsoft.com/office/drawing/2014/main" id="{AAEC5D49-1585-4041-8EAC-040F36EFCB43}"/>
              </a:ext>
            </a:extLst>
          </p:cNvPr>
          <p:cNvSpPr txBox="1">
            <a:spLocks/>
          </p:cNvSpPr>
          <p:nvPr/>
        </p:nvSpPr>
        <p:spPr>
          <a:xfrm>
            <a:off x="4316774" y="4246175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соціальна складова</a:t>
            </a:r>
            <a:endParaRPr lang="en-US" sz="1800" dirty="0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CC7F2D23-06BA-2842-A984-56E1628DC4CE}"/>
              </a:ext>
            </a:extLst>
          </p:cNvPr>
          <p:cNvSpPr txBox="1">
            <a:spLocks/>
          </p:cNvSpPr>
          <p:nvPr/>
        </p:nvSpPr>
        <p:spPr>
          <a:xfrm>
            <a:off x="8434752" y="4258898"/>
            <a:ext cx="2149200" cy="14763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solidFill>
                  <a:srgbClr val="333333"/>
                </a:solidFill>
              </a:rPr>
              <a:t>складова самооцінки</a:t>
            </a:r>
            <a:endParaRPr lang="en-US" sz="1800" dirty="0">
              <a:solidFill>
                <a:srgbClr val="333333"/>
              </a:solidFill>
            </a:endParaRPr>
          </a:p>
          <a:p>
            <a:endParaRPr lang="en-US" sz="2400" dirty="0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F5127B4C-B109-4651-A1DE-C2E0F6E8F032}"/>
              </a:ext>
            </a:extLst>
          </p:cNvPr>
          <p:cNvSpPr/>
          <p:nvPr/>
        </p:nvSpPr>
        <p:spPr>
          <a:xfrm>
            <a:off x="360880" y="5518210"/>
            <a:ext cx="11465994" cy="19846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chemeClr val="accent6"/>
              </a:gs>
              <a:gs pos="100000">
                <a:schemeClr val="accent3"/>
              </a:gs>
            </a:gsLst>
            <a:lin ang="0" scaled="1"/>
          </a:gradFill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BD996-CAA9-4DB5-AB2C-AD9B5321BE8B}"/>
              </a:ext>
            </a:extLst>
          </p:cNvPr>
          <p:cNvSpPr txBox="1"/>
          <p:nvPr/>
        </p:nvSpPr>
        <p:spPr>
          <a:xfrm>
            <a:off x="368710" y="520724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600" dirty="0"/>
              <a:t>1</a:t>
            </a:r>
            <a:endParaRPr lang="ru-RU" sz="1600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5A8B56-A3FD-4451-AA79-A6888560DC99}"/>
              </a:ext>
            </a:extLst>
          </p:cNvPr>
          <p:cNvSpPr txBox="1"/>
          <p:nvPr/>
        </p:nvSpPr>
        <p:spPr>
          <a:xfrm>
            <a:off x="10586102" y="3568455"/>
            <a:ext cx="5690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3200" b="1" dirty="0"/>
              <a:t>6,7</a:t>
            </a:r>
            <a:endParaRPr lang="en-US" sz="3200" b="1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A410CF73-280A-4F30-9811-E0850E144F9A}"/>
              </a:ext>
            </a:extLst>
          </p:cNvPr>
          <p:cNvSpPr txBox="1">
            <a:spLocks/>
          </p:cNvSpPr>
          <p:nvPr/>
        </p:nvSpPr>
        <p:spPr>
          <a:xfrm>
            <a:off x="10379242" y="4258898"/>
            <a:ext cx="2149200" cy="14763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rgbClr val="333333"/>
                </a:solidFill>
              </a:rPr>
              <a:t>Загальний рівень</a:t>
            </a:r>
            <a:endParaRPr lang="en-US" sz="1800" b="1" dirty="0">
              <a:solidFill>
                <a:srgbClr val="333333"/>
              </a:solidFill>
            </a:endParaRPr>
          </a:p>
          <a:p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E07E09-5F5D-4252-9E3D-7135DE373165}"/>
              </a:ext>
            </a:extLst>
          </p:cNvPr>
          <p:cNvSpPr txBox="1"/>
          <p:nvPr/>
        </p:nvSpPr>
        <p:spPr>
          <a:xfrm>
            <a:off x="11716379" y="520724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600" dirty="0"/>
              <a:t>9</a:t>
            </a:r>
            <a:endParaRPr lang="ru-RU" sz="1600" dirty="0" err="1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B1C364-88D7-4320-A9F7-F5C134B29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306" y="2450620"/>
            <a:ext cx="895213" cy="900000"/>
          </a:xfrm>
          <a:prstGeom prst="rect">
            <a:avLst/>
          </a:prstGeom>
        </p:spPr>
      </p:pic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029D5E8F-DBC7-4021-8F25-944AD16CDC94}"/>
              </a:ext>
            </a:extLst>
          </p:cNvPr>
          <p:cNvCxnSpPr>
            <a:cxnSpLocks/>
          </p:cNvCxnSpPr>
          <p:nvPr/>
        </p:nvCxnSpPr>
        <p:spPr>
          <a:xfrm>
            <a:off x="9945714" y="2450620"/>
            <a:ext cx="0" cy="252000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EF59383-9137-6C1B-B674-1B299085E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CAB817A9-61FD-4FE2-BA14-4699F9FFDBF2}"/>
              </a:ext>
            </a:extLst>
          </p:cNvPr>
          <p:cNvSpPr txBox="1">
            <a:spLocks/>
          </p:cNvSpPr>
          <p:nvPr/>
        </p:nvSpPr>
        <p:spPr>
          <a:xfrm>
            <a:off x="2064798" y="941403"/>
            <a:ext cx="1287629" cy="1041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uk-UA" sz="1000" dirty="0"/>
              <a:t>Я з оптимізмом дивлюся в майбутнє</a:t>
            </a:r>
          </a:p>
          <a:p>
            <a:pPr algn="ctr">
              <a:spcBef>
                <a:spcPts val="600"/>
              </a:spcBef>
            </a:pPr>
            <a:r>
              <a:rPr lang="uk-UA" sz="1000" dirty="0"/>
              <a:t>Я в змозі справлятися з життєвими викликами</a:t>
            </a: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50DD6EAB-307A-4D11-8ABF-87B82A1F9735}"/>
              </a:ext>
            </a:extLst>
          </p:cNvPr>
          <p:cNvSpPr txBox="1">
            <a:spLocks/>
          </p:cNvSpPr>
          <p:nvPr/>
        </p:nvSpPr>
        <p:spPr>
          <a:xfrm>
            <a:off x="6487169" y="959196"/>
            <a:ext cx="1031231" cy="584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uk-UA" sz="1000" dirty="0"/>
              <a:t>Я вмію ясно і тверезо мислити</a:t>
            </a:r>
          </a:p>
          <a:p>
            <a:pPr algn="ctr"/>
            <a:r>
              <a:rPr lang="uk-UA" sz="1000" dirty="0"/>
              <a:t>Я вмію приймати правильні рішення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00CD5CB7-4896-4DF9-84D9-CD1893D4A3D6}"/>
              </a:ext>
            </a:extLst>
          </p:cNvPr>
          <p:cNvSpPr txBox="1">
            <a:spLocks/>
          </p:cNvSpPr>
          <p:nvPr/>
        </p:nvSpPr>
        <p:spPr>
          <a:xfrm>
            <a:off x="305241" y="822779"/>
            <a:ext cx="1326030" cy="1863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uk-UA" sz="1000" dirty="0"/>
              <a:t>Я ціную своє життя</a:t>
            </a:r>
          </a:p>
          <a:p>
            <a:pPr algn="ctr"/>
            <a:r>
              <a:rPr lang="uk-UA" sz="1000" dirty="0"/>
              <a:t>Я здатний/а прийняти реальність, якою вона є</a:t>
            </a:r>
          </a:p>
          <a:p>
            <a:pPr algn="ctr"/>
            <a:r>
              <a:rPr lang="uk-UA" sz="1000" dirty="0"/>
              <a:t>Я духовний/а</a:t>
            </a:r>
          </a:p>
          <a:p>
            <a:pPr algn="ctr"/>
            <a:r>
              <a:rPr lang="uk-UA" sz="1000" dirty="0"/>
              <a:t>Я задоволений/а</a:t>
            </a:r>
          </a:p>
          <a:p>
            <a:pPr algn="ctr"/>
            <a:r>
              <a:rPr lang="uk-UA" sz="1000" dirty="0"/>
              <a:t>Я щасливий/а</a:t>
            </a:r>
          </a:p>
          <a:p>
            <a:pPr algn="ctr"/>
            <a:r>
              <a:rPr lang="uk-UA" sz="1000" dirty="0"/>
              <a:t>Я спокійний/а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445A189E-7D2F-4BFB-B4B5-BE1A1F1748BE}"/>
              </a:ext>
            </a:extLst>
          </p:cNvPr>
          <p:cNvSpPr txBox="1">
            <a:spLocks/>
          </p:cNvSpPr>
          <p:nvPr/>
        </p:nvSpPr>
        <p:spPr>
          <a:xfrm>
            <a:off x="4255040" y="914820"/>
            <a:ext cx="1156910" cy="563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2pPr>
            <a:lvl3pPr marL="36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3pPr>
            <a:lvl4pPr marL="540000" indent="-1809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4pPr>
            <a:lvl5pPr marL="72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uk-UA" sz="1000" dirty="0"/>
              <a:t>Я вмію дружити</a:t>
            </a:r>
          </a:p>
          <a:p>
            <a:pPr algn="ctr"/>
            <a:r>
              <a:rPr lang="uk-UA" sz="1000" dirty="0"/>
              <a:t>У разі потреби я звертаюся за допомогою до інших</a:t>
            </a:r>
          </a:p>
          <a:p>
            <a:pPr algn="ctr"/>
            <a:r>
              <a:rPr lang="uk-UA" sz="1000" dirty="0"/>
              <a:t>Я можу запропонувати допомогу іншим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6F5642B0-7FC1-4FDF-ADA2-EE2C549A6ACF}"/>
              </a:ext>
            </a:extLst>
          </p:cNvPr>
          <p:cNvSpPr txBox="1">
            <a:spLocks/>
          </p:cNvSpPr>
          <p:nvPr/>
        </p:nvSpPr>
        <p:spPr>
          <a:xfrm>
            <a:off x="8286776" y="884011"/>
            <a:ext cx="1287629" cy="900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uk-UA" sz="1000"/>
              <a:t>Я здатний/а приймати самого/у себе таким/ою, яким/ою я є</a:t>
            </a:r>
          </a:p>
          <a:p>
            <a:pPr algn="ctr">
              <a:spcBef>
                <a:spcPts val="600"/>
              </a:spcBef>
            </a:pPr>
            <a:r>
              <a:rPr lang="uk-UA" sz="1000"/>
              <a:t>Я ціную власну гідність</a:t>
            </a:r>
          </a:p>
          <a:p>
            <a:pPr algn="ctr">
              <a:spcBef>
                <a:spcPts val="600"/>
              </a:spcBef>
            </a:pPr>
            <a:r>
              <a:rPr lang="uk-UA" sz="1000"/>
              <a:t>Я вважаю, що життя – це безперервний розвиток самого себе</a:t>
            </a:r>
            <a:endParaRPr lang="uk-UA" sz="1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A6DC4-7D74-D4BC-7297-A4930844D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C8A1B-4008-740D-94D7-E5A82D153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7191" y="6202158"/>
            <a:ext cx="566807" cy="572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ED3FD-6E5C-967B-56FE-05DAAB056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16B79995-F3CE-4945-A345-DAD71528B17B}"/>
              </a:ext>
            </a:extLst>
          </p:cNvPr>
          <p:cNvGraphicFramePr>
            <a:graphicFrameLocks noGrp="1"/>
          </p:cNvGraphicFramePr>
          <p:nvPr/>
        </p:nvGraphicFramePr>
        <p:xfrm>
          <a:off x="349915" y="1152376"/>
          <a:ext cx="11488110" cy="4562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8685">
                  <a:extLst>
                    <a:ext uri="{9D8B030D-6E8A-4147-A177-3AD203B41FA5}">
                      <a16:colId xmlns:a16="http://schemas.microsoft.com/office/drawing/2014/main" val="3665816131"/>
                    </a:ext>
                  </a:extLst>
                </a:gridCol>
                <a:gridCol w="7799425">
                  <a:extLst>
                    <a:ext uri="{9D8B030D-6E8A-4147-A177-3AD203B41FA5}">
                      <a16:colId xmlns:a16="http://schemas.microsoft.com/office/drawing/2014/main" val="1741328809"/>
                    </a:ext>
                  </a:extLst>
                </a:gridCol>
              </a:tblGrid>
              <a:tr h="1520875">
                <a:tc>
                  <a:txBody>
                    <a:bodyPr/>
                    <a:lstStyle/>
                    <a:p>
                      <a:pPr marL="360000" algn="l" defTabSz="914400" rtl="0" eaLnBrk="1" fontAlgn="t" latinLnBrk="0" hangingPunct="1"/>
                      <a:r>
                        <a:rPr lang="uk-UA" sz="20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Перебування в зоні бойових дій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uk-UA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697245"/>
                  </a:ext>
                </a:extLst>
              </a:tr>
              <a:tr h="1520875">
                <a:tc>
                  <a:txBody>
                    <a:bodyPr/>
                    <a:lstStyle/>
                    <a:p>
                      <a:pPr marL="360000" algn="l" fontAlgn="t"/>
                      <a:r>
                        <a:rPr lang="uk-UA" sz="20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Члени родини перебували чи перебувають </a:t>
                      </a:r>
                    </a:p>
                    <a:p>
                      <a:pPr marL="360000" algn="l" fontAlgn="t"/>
                      <a:r>
                        <a:rPr lang="uk-UA" sz="20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зоні бойових дій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70907"/>
                  </a:ext>
                </a:extLst>
              </a:tr>
              <a:tr h="1520875">
                <a:tc>
                  <a:txBody>
                    <a:bodyPr/>
                    <a:lstStyle/>
                    <a:p>
                      <a:pPr marL="360000" algn="l" fontAlgn="t"/>
                      <a:r>
                        <a:rPr lang="uk-UA" sz="20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Перебування в окупації, полоні або загроза насильства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20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68025"/>
                  </a:ext>
                </a:extLst>
              </a:tr>
            </a:tbl>
          </a:graphicData>
        </a:graphic>
      </p:graphicFrame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CF3E7C3-D77C-4370-B890-06DE6513795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726715" y="1550982"/>
          <a:ext cx="3156146" cy="138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C2F88D-F2E5-4831-9160-94416AE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1200" y="6379250"/>
            <a:ext cx="7495200" cy="198000"/>
          </a:xfrm>
        </p:spPr>
        <p:txBody>
          <a:bodyPr/>
          <a:lstStyle/>
          <a:p>
            <a:r>
              <a:rPr lang="ru-RU" dirty="0"/>
              <a:t>База: </a:t>
            </a:r>
            <a:r>
              <a:rPr lang="uk-UA" dirty="0"/>
              <a:t>всі респонденти</a:t>
            </a:r>
            <a:r>
              <a:rPr lang="ru-RU" dirty="0"/>
              <a:t>, N=1000</a:t>
            </a:r>
          </a:p>
          <a:p>
            <a:r>
              <a:rPr lang="uk-UA" dirty="0"/>
              <a:t>Які події з наведених далі ви відносите до свого стресового досвіду?</a:t>
            </a:r>
          </a:p>
          <a:p>
            <a:r>
              <a:rPr lang="en-US" dirty="0"/>
              <a:t>M</a:t>
            </a:r>
            <a:r>
              <a:rPr lang="uk-UA" dirty="0"/>
              <a:t>3_1</a:t>
            </a:r>
            <a:r>
              <a:rPr lang="en-US" dirty="0"/>
              <a:t>.</a:t>
            </a:r>
            <a:r>
              <a:rPr lang="uk-UA" dirty="0"/>
              <a:t> Перебування в зоні бойових дій або загроза життю від обстрілів</a:t>
            </a:r>
          </a:p>
          <a:p>
            <a:r>
              <a:rPr lang="en-US" dirty="0"/>
              <a:t>M3_2. </a:t>
            </a:r>
            <a:r>
              <a:rPr lang="uk-UA" dirty="0"/>
              <a:t>Перебування в окупації, полоні або загроза насильства</a:t>
            </a:r>
          </a:p>
          <a:p>
            <a:r>
              <a:rPr lang="en-US" dirty="0"/>
              <a:t>M3_3. </a:t>
            </a:r>
            <a:r>
              <a:rPr lang="uk-UA" dirty="0"/>
              <a:t>Члени родини, близькі друзі перебували чи перебувають у зоні бойових дій, окупації, полоні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0FD18-E6D2-40E8-89C9-67FC6AAA927E}"/>
              </a:ext>
            </a:extLst>
          </p:cNvPr>
          <p:cNvSpPr txBox="1"/>
          <p:nvPr/>
        </p:nvSpPr>
        <p:spPr>
          <a:xfrm>
            <a:off x="369639" y="1719739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200" dirty="0"/>
              <a:t>%</a:t>
            </a:r>
            <a:endParaRPr lang="ru-RU" sz="1200" dirty="0" err="1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98BCBE9D-2222-48E9-BD29-8FA5D48A3CCB}"/>
              </a:ext>
            </a:extLst>
          </p:cNvPr>
          <p:cNvGraphicFramePr>
            <a:graphicFrameLocks noGrp="1"/>
          </p:cNvGraphicFramePr>
          <p:nvPr/>
        </p:nvGraphicFramePr>
        <p:xfrm>
          <a:off x="4766030" y="1683829"/>
          <a:ext cx="2844000" cy="117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val="3724123935"/>
                    </a:ext>
                  </a:extLst>
                </a:gridCol>
              </a:tblGrid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Загроза власному життю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45685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Свідки загрози життю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3736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Розказували про це ті, хто пережили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15034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Бачили в медіа відео/фото таких ситуацій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96558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Не стикалися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55641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u="none" strike="noStrike" noProof="0" dirty="0">
                          <a:effectLst/>
                        </a:rPr>
                        <a:t>Немає відповіді</a:t>
                      </a:r>
                      <a:endParaRPr lang="uk-U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73206"/>
                  </a:ext>
                </a:extLst>
              </a:tr>
            </a:tbl>
          </a:graphicData>
        </a:graphic>
      </p:graphicFrame>
      <p:graphicFrame>
        <p:nvGraphicFramePr>
          <p:cNvPr id="17" name="Місце для вмісту 8">
            <a:extLst>
              <a:ext uri="{FF2B5EF4-FFF2-40B4-BE49-F238E27FC236}">
                <a16:creationId xmlns:a16="http://schemas.microsoft.com/office/drawing/2014/main" id="{814D0523-7C9F-4D11-A5C8-D3C5B9EFA0F4}"/>
              </a:ext>
            </a:extLst>
          </p:cNvPr>
          <p:cNvGraphicFramePr>
            <a:graphicFrameLocks/>
          </p:cNvGraphicFramePr>
          <p:nvPr/>
        </p:nvGraphicFramePr>
        <p:xfrm>
          <a:off x="7726714" y="2921538"/>
          <a:ext cx="3156147" cy="138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Таблиця 17">
            <a:extLst>
              <a:ext uri="{FF2B5EF4-FFF2-40B4-BE49-F238E27FC236}">
                <a16:creationId xmlns:a16="http://schemas.microsoft.com/office/drawing/2014/main" id="{6BF02624-1107-4DE6-AD7D-F47A9BD96CE7}"/>
              </a:ext>
            </a:extLst>
          </p:cNvPr>
          <p:cNvGraphicFramePr>
            <a:graphicFrameLocks noGrp="1"/>
          </p:cNvGraphicFramePr>
          <p:nvPr/>
        </p:nvGraphicFramePr>
        <p:xfrm>
          <a:off x="4766030" y="3054385"/>
          <a:ext cx="2844000" cy="115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val="3724123935"/>
                    </a:ext>
                  </a:extLst>
                </a:gridCol>
              </a:tblGrid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Так, є постраждалі/ загиблі/ зниклі безвісти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45685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Так, немає постраждалих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3736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 розказували про це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15034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Бачили у медіа відео/фото таких ситуацій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96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Ні, не стикались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55641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Немає відповіді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73206"/>
                  </a:ext>
                </a:extLst>
              </a:tr>
            </a:tbl>
          </a:graphicData>
        </a:graphic>
      </p:graphicFrame>
      <p:graphicFrame>
        <p:nvGraphicFramePr>
          <p:cNvPr id="19" name="Місце для вмісту 8">
            <a:extLst>
              <a:ext uri="{FF2B5EF4-FFF2-40B4-BE49-F238E27FC236}">
                <a16:creationId xmlns:a16="http://schemas.microsoft.com/office/drawing/2014/main" id="{F3EC9AAA-BF07-4061-9D59-4BC8694A5C61}"/>
              </a:ext>
            </a:extLst>
          </p:cNvPr>
          <p:cNvGraphicFramePr>
            <a:graphicFrameLocks/>
          </p:cNvGraphicFramePr>
          <p:nvPr/>
        </p:nvGraphicFramePr>
        <p:xfrm>
          <a:off x="7726714" y="4316018"/>
          <a:ext cx="3156147" cy="138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Таблиця 19">
            <a:extLst>
              <a:ext uri="{FF2B5EF4-FFF2-40B4-BE49-F238E27FC236}">
                <a16:creationId xmlns:a16="http://schemas.microsoft.com/office/drawing/2014/main" id="{3A09DB1B-423C-4896-8345-DB30EF0BC5C7}"/>
              </a:ext>
            </a:extLst>
          </p:cNvPr>
          <p:cNvGraphicFramePr>
            <a:graphicFrameLocks noGrp="1"/>
          </p:cNvGraphicFramePr>
          <p:nvPr/>
        </p:nvGraphicFramePr>
        <p:xfrm>
          <a:off x="4766030" y="4448865"/>
          <a:ext cx="2844000" cy="117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val="3724123935"/>
                    </a:ext>
                  </a:extLst>
                </a:gridCol>
              </a:tblGrid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Особисто стикались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45685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Були свідком цього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3736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Розказували про це ті, хто пережили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15034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Бачили у медіа відео/фото таких ситуацій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96558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стикались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55641"/>
                  </a:ext>
                </a:extLst>
              </a:tr>
              <a:tr h="19502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1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Немає відповіді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73206"/>
                  </a:ext>
                </a:extLst>
              </a:tr>
            </a:tbl>
          </a:graphicData>
        </a:graphic>
      </p:graphicFrame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52753476-52E5-FF2C-E8D2-6BF779371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7B683E-BF5D-4C06-A8AE-6F1EFEF9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430213"/>
            <a:ext cx="11466512" cy="403225"/>
          </a:xfrm>
        </p:spPr>
        <p:txBody>
          <a:bodyPr/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з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відносите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стресового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?</a:t>
            </a:r>
            <a:br>
              <a:rPr lang="ru-UA" dirty="0"/>
            </a:br>
            <a:br>
              <a:rPr lang="ru-UA" dirty="0"/>
            </a:br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CD638-2CE7-23A9-9194-2DCBC83D9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D8EBB9-B836-9BF1-37AB-A897DFAD1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F43D01-8595-EA26-2137-2B3FAF553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CF3E7C3-D77C-4370-B890-06DE6513795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60364" y="1972215"/>
          <a:ext cx="11466512" cy="389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318D7-0A1A-4E34-9343-BD27FFE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Поширен</a:t>
            </a:r>
            <a:r>
              <a:rPr lang="uk-UA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ість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прояву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окремих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симптомів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посттравматичних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стресових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реакцій</a:t>
            </a:r>
            <a:endParaRPr lang="ru-RU" sz="20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C2F88D-F2E5-4831-9160-94416AE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1362" y="6390000"/>
            <a:ext cx="6465489" cy="196850"/>
          </a:xfrm>
        </p:spPr>
        <p:txBody>
          <a:bodyPr/>
          <a:lstStyle/>
          <a:p>
            <a:r>
              <a:rPr lang="ru-RU" dirty="0"/>
              <a:t>База: </a:t>
            </a:r>
            <a:r>
              <a:rPr lang="uk-UA" dirty="0"/>
              <a:t>всі респонденти</a:t>
            </a:r>
            <a:r>
              <a:rPr lang="ru-RU" dirty="0"/>
              <a:t>, N=1000</a:t>
            </a:r>
          </a:p>
          <a:p>
            <a:r>
              <a:rPr lang="en-US" dirty="0"/>
              <a:t>M</a:t>
            </a:r>
            <a:r>
              <a:rPr lang="uk-UA" dirty="0"/>
              <a:t>2</a:t>
            </a:r>
            <a:r>
              <a:rPr lang="en-US" dirty="0"/>
              <a:t>.</a:t>
            </a:r>
            <a:r>
              <a:rPr lang="uk-UA" dirty="0"/>
              <a:t> Нижче наведено список проблем і скарг, які іноді виникають у людей у відповідь на стресовий життєвий досвід. Наскільки часто протягом ОСТАННЬОГО МІСЯЦЯ це було характерно для вас?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16B79995-F3CE-4945-A345-DAD71528B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9846"/>
              </p:ext>
            </p:extLst>
          </p:nvPr>
        </p:nvGraphicFramePr>
        <p:xfrm>
          <a:off x="361950" y="1950430"/>
          <a:ext cx="6012000" cy="3560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3665816131"/>
                    </a:ext>
                  </a:extLst>
                </a:gridCol>
              </a:tblGrid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Були проблеми з засинанням або сном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97245"/>
                  </a:ext>
                </a:extLst>
              </a:tr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Почувалися нервовим або легко лякалися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0907"/>
                  </a:ext>
                </a:extLst>
              </a:tr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Відчували бажання бути «супер-пильним» або бути увесь час на сторожі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68025"/>
                  </a:ext>
                </a:extLst>
              </a:tr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Відчували себе дратівливим або мали спалахи гніву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43577"/>
                  </a:ext>
                </a:extLst>
              </a:tr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Відчували, ніби ваше майбутнє якимось чином скорочується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6705"/>
                  </a:ext>
                </a:extLst>
              </a:tr>
              <a:tr h="53152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Почувалися сильно засмученими, коли вам щось нагадувало стресовий досвід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35682"/>
                  </a:ext>
                </a:extLst>
              </a:tr>
              <a:tr h="50475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Відчували себе віддаленим або відгородженим від інших людей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50250"/>
                  </a:ext>
                </a:extLst>
              </a:tr>
            </a:tbl>
          </a:graphicData>
        </a:graphic>
      </p:graphicFrame>
      <p:graphicFrame>
        <p:nvGraphicFramePr>
          <p:cNvPr id="11" name="Таблиця 11">
            <a:extLst>
              <a:ext uri="{FF2B5EF4-FFF2-40B4-BE49-F238E27FC236}">
                <a16:creationId xmlns:a16="http://schemas.microsoft.com/office/drawing/2014/main" id="{5A7DE912-DFC1-4A7B-9AFB-B5BEA3F714AB}"/>
              </a:ext>
            </a:extLst>
          </p:cNvPr>
          <p:cNvGraphicFramePr>
            <a:graphicFrameLocks noGrp="1"/>
          </p:cNvGraphicFramePr>
          <p:nvPr/>
        </p:nvGraphicFramePr>
        <p:xfrm>
          <a:off x="11307338" y="1554118"/>
          <a:ext cx="519026" cy="3960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026">
                  <a:extLst>
                    <a:ext uri="{9D8B030D-6E8A-4147-A177-3AD203B41FA5}">
                      <a16:colId xmlns:a16="http://schemas.microsoft.com/office/drawing/2014/main" val="2088879233"/>
                    </a:ext>
                  </a:extLst>
                </a:gridCol>
              </a:tblGrid>
              <a:tr h="361124">
                <a:tc>
                  <a:txBody>
                    <a:bodyPr/>
                    <a:lstStyle/>
                    <a:p>
                      <a:r>
                        <a:rPr lang="en-US" sz="1400" dirty="0"/>
                        <a:t>T2B</a:t>
                      </a:r>
                      <a:endParaRPr lang="uk-UA" sz="1400" dirty="0"/>
                    </a:p>
                    <a:p>
                      <a:r>
                        <a:rPr lang="uk-UA" sz="800" dirty="0"/>
                        <a:t>(часто)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52621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780722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301789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379811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107380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987675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861823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2485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F0FD18-E6D2-40E8-89C9-67FC6AAA927E}"/>
              </a:ext>
            </a:extLst>
          </p:cNvPr>
          <p:cNvSpPr txBox="1"/>
          <p:nvPr/>
        </p:nvSpPr>
        <p:spPr>
          <a:xfrm>
            <a:off x="369639" y="1719739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200" dirty="0"/>
              <a:t>%</a:t>
            </a:r>
            <a:endParaRPr lang="ru-RU" sz="1200" dirty="0" err="1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93E4D168-F59D-9E73-654B-DADF87770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1B5EF-331B-044B-8B27-AAFA2B96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6613AE-3712-0B9B-BE70-096B99573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41498B-FD46-AF5B-B943-698F4F0E6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CF3E7C3-D77C-4370-B890-06DE6513795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60364" y="1972215"/>
          <a:ext cx="11466512" cy="389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C2F88D-F2E5-4831-9160-94416AE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5002" y="6122709"/>
            <a:ext cx="6606892" cy="735291"/>
          </a:xfrm>
        </p:spPr>
        <p:txBody>
          <a:bodyPr/>
          <a:lstStyle/>
          <a:p>
            <a:r>
              <a:rPr lang="ru-RU" dirty="0"/>
              <a:t>База: </a:t>
            </a:r>
            <a:r>
              <a:rPr lang="uk-UA" dirty="0"/>
              <a:t>всі респонденти</a:t>
            </a:r>
            <a:r>
              <a:rPr lang="ru-RU" dirty="0"/>
              <a:t>, N=1000</a:t>
            </a:r>
          </a:p>
          <a:p>
            <a:r>
              <a:rPr lang="en-US" dirty="0"/>
              <a:t>M</a:t>
            </a:r>
            <a:r>
              <a:rPr lang="uk-UA" dirty="0"/>
              <a:t>2</a:t>
            </a:r>
            <a:r>
              <a:rPr lang="en-US" dirty="0"/>
              <a:t>.</a:t>
            </a:r>
            <a:r>
              <a:rPr lang="uk-UA" dirty="0"/>
              <a:t> Нижче наведено список проблем і скарг, які іноді виникають у людей у відповідь на стресовий життєвий досвід. Наскільки часто протягом ОСТАННЬОГО МІСЯЦЯ це було характерно для вас?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16B79995-F3CE-4945-A345-DAD71528B17B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1972215"/>
          <a:ext cx="6012000" cy="3514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3665816131"/>
                    </a:ext>
                  </a:extLst>
                </a:gridCol>
              </a:tblGrid>
              <a:tr h="32279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Втрачали інтерес до речей, які вам раніше подобалися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97245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Були фізичні реакції (наприклад, серцебиття, проблеми з диханням або пітливість), коли щось нагадало вам про стресовий досвід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0907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Повторювалися тривожні спогади, думки чи уявні картини стресового досвіду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68025"/>
                  </a:ext>
                </a:extLst>
              </a:tr>
              <a:tr h="32279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Вам важко бувало зосередитися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43577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Уникали думати або говорити про стресовий досвід з минулого або уникали почуттів, пов'язаних з цим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6705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Виникали раптово відчуття, ніби стресова подія відбувається знову (або діяли так, наче ви знову це переживаєте)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35682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Уникали дій або ситуацій через те, що вони нагадують про ваш стресовий досвід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50250"/>
                  </a:ext>
                </a:extLst>
              </a:tr>
              <a:tr h="32279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Повторювалися тривожні сни про стресовий досвід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92009"/>
                  </a:ext>
                </a:extLst>
              </a:tr>
              <a:tr h="32279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Було почуття емоційного заціпеніння або неможливість відчути любов до близьких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65491"/>
                  </a:ext>
                </a:extLst>
              </a:tr>
              <a:tr h="32279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uk-UA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Були проблеми із згадуванням важливих частин стресового досвіду з минулого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33492"/>
                  </a:ext>
                </a:extLst>
              </a:tr>
            </a:tbl>
          </a:graphicData>
        </a:graphic>
      </p:graphicFrame>
      <p:graphicFrame>
        <p:nvGraphicFramePr>
          <p:cNvPr id="11" name="Таблиця 11">
            <a:extLst>
              <a:ext uri="{FF2B5EF4-FFF2-40B4-BE49-F238E27FC236}">
                <a16:creationId xmlns:a16="http://schemas.microsoft.com/office/drawing/2014/main" id="{5A7DE912-DFC1-4A7B-9AFB-B5BEA3F714AB}"/>
              </a:ext>
            </a:extLst>
          </p:cNvPr>
          <p:cNvGraphicFramePr>
            <a:graphicFrameLocks noGrp="1"/>
          </p:cNvGraphicFramePr>
          <p:nvPr/>
        </p:nvGraphicFramePr>
        <p:xfrm>
          <a:off x="11307338" y="1554124"/>
          <a:ext cx="519026" cy="404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026">
                  <a:extLst>
                    <a:ext uri="{9D8B030D-6E8A-4147-A177-3AD203B41FA5}">
                      <a16:colId xmlns:a16="http://schemas.microsoft.com/office/drawing/2014/main" val="208887923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  <a:r>
                        <a:rPr lang="en-US" sz="1400" dirty="0"/>
                        <a:t>B</a:t>
                      </a:r>
                      <a:endParaRPr lang="uk-UA" sz="1400" dirty="0"/>
                    </a:p>
                    <a:p>
                      <a:r>
                        <a:rPr lang="uk-UA" sz="800" dirty="0"/>
                        <a:t>(часто)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52621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53780722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7301789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10379811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60107380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6987675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44861823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5248582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0276469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6721025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315036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F0FD18-E6D2-40E8-89C9-67FC6AAA927E}"/>
              </a:ext>
            </a:extLst>
          </p:cNvPr>
          <p:cNvSpPr txBox="1"/>
          <p:nvPr/>
        </p:nvSpPr>
        <p:spPr>
          <a:xfrm>
            <a:off x="369639" y="1719739"/>
            <a:ext cx="1362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1200" dirty="0"/>
              <a:t>%</a:t>
            </a:r>
            <a:endParaRPr lang="ru-RU" sz="1200" dirty="0" err="1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4D4980A7-4032-4FE1-E2E6-EC0B991C8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4635DB0-3B14-4EC9-BABE-270B1A6A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430213"/>
            <a:ext cx="11466512" cy="403225"/>
          </a:xfrm>
        </p:spPr>
        <p:txBody>
          <a:bodyPr/>
          <a:lstStyle/>
          <a:p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Поширен</a:t>
            </a:r>
            <a:r>
              <a:rPr lang="uk-UA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ість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прояву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окремих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симптомів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посттравматичних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стресових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реакцій</a:t>
            </a:r>
            <a:r>
              <a:rPr lang="ru-RU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продовження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ru-RU" sz="2000" b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0E6A5-4A64-AF2D-CE0E-7358A9F9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57" y="6278033"/>
            <a:ext cx="1431219" cy="466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27FBC-3AC1-C8E8-560D-33FD5280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7" y="6210979"/>
            <a:ext cx="566807" cy="572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82CECE-7152-2147-EA9A-849609045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15" y="6190184"/>
            <a:ext cx="480910" cy="5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INCLUDESUBDIVIDERS" val="True"/>
  <p:tag name="NUMBEROFPAGES" val="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EDTO" val="10946294"/>
  <p:tag name="SOURCEHASH" val="31407785"/>
  <p:tag name="SHAPETYPE" val="BACKGROUND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0,2172441&quot;,&quot;width&quot;:&quot;281,2482&quot;,&quot;top&quot;:&quot;164,2091&quot;,&quot;left&quot;:&quot;29,91858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0,1084252&quot;,&quot;width&quot;:&quot;286,5691&quot;,&quot;top&quot;:&quot;164,1912&quot;,&quot;left&quot;:&quot;326,8943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0,2172441&quot;,&quot;width&quot;:&quot;285,2684&quot;,&quot;top&quot;:&quot;164,2091&quot;,&quot;left&quot;:&quot;625,3983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0,1446457&quot;,&quot;width&quot;:&quot;280,4611&quot;,&quot;top&quot;:&quot;382,1853&quot;,&quot;left&quot;:&quot;29,91858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9" ma:contentTypeDescription="Create a new document." ma:contentTypeScope="" ma:versionID="09c2a4b0508b627c0c149fad733da5c6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64704655ee80b2c7907e5f3b989bd232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93883-9DEF-4394-A746-8B0504B231C0}">
  <ds:schemaRefs>
    <ds:schemaRef ds:uri="151f8561-6f96-4f27-8d07-5866307680bb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349d2e48-d219-423f-a60f-a81395996a2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F3404B-4F09-4AB4-85D4-C77C2A498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17221</TotalTime>
  <Words>1652</Words>
  <Application>Microsoft Office PowerPoint</Application>
  <PresentationFormat>Широкоэкранный</PresentationFormat>
  <Paragraphs>293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Дослідження стану психологічного благополуччя українців</vt:lpstr>
      <vt:lpstr>Мета та завдання дослідження</vt:lpstr>
      <vt:lpstr>Методологія та дизайн дослідження</vt:lpstr>
      <vt:lpstr>Більшість опитаних не змінювали місця проживання (70%). 16% вже повернулися після переміщення, 7% планують повернутися та ще 7% залишатимуться в іншому місці проживання</vt:lpstr>
      <vt:lpstr>Презентация PowerPoint</vt:lpstr>
      <vt:lpstr>Рівень психологічного благополуччя українців та його складові (за 9-бальною шкалою)  </vt:lpstr>
      <vt:lpstr>Які події з наведених далі ви відносите до свого стресового досвіду?  </vt:lpstr>
      <vt:lpstr>Поширеність прояву окремих симптомів посттравматичних стресових реакцій</vt:lpstr>
      <vt:lpstr>Поширеність прояву окремих симптомів посттравматичних стресових реакцій (продовження)</vt:lpstr>
      <vt:lpstr>Стосунки переселенців з мешканцями місцевих громад здебільшого приязні, проте міцні зв'язки та спільна діяльність є менш поширеними</vt:lpstr>
      <vt:lpstr>Індекс емоційної солідарності тяжіє до позитивного полюсу</vt:lpstr>
      <vt:lpstr>Більшість опитаних не зверталися по психологічну допомогу за останній місяць:  69% не відчувають такої потреби, 23% хотіли б звернутися</vt:lpstr>
      <vt:lpstr>Бар’єри отримання психологічної допомоги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– can run to four lines if required – 30pt</dc:title>
  <dc:subject>Sub-heading</dc:subject>
  <dc:creator>Stepanchenko, Tetiana ()</dc:creator>
  <cp:keywords>Project reference</cp:keywords>
  <dc:description>Date</dc:description>
  <cp:lastModifiedBy>TY TY</cp:lastModifiedBy>
  <cp:revision>795</cp:revision>
  <cp:lastPrinted>2022-09-07T08:07:18Z</cp:lastPrinted>
  <dcterms:created xsi:type="dcterms:W3CDTF">2022-08-10T14:18:26Z</dcterms:created>
  <dcterms:modified xsi:type="dcterms:W3CDTF">2022-09-10T10:40:28Z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</Properties>
</file>