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0" r:id="rId2"/>
    <p:sldId id="370" r:id="rId3"/>
    <p:sldId id="373" r:id="rId4"/>
    <p:sldId id="378" r:id="rId5"/>
    <p:sldId id="371" r:id="rId6"/>
    <p:sldId id="372" r:id="rId7"/>
    <p:sldId id="374" r:id="rId8"/>
    <p:sldId id="375" r:id="rId9"/>
    <p:sldId id="376" r:id="rId10"/>
    <p:sldId id="377" r:id="rId11"/>
    <p:sldId id="379" r:id="rId12"/>
    <p:sldId id="380" r:id="rId13"/>
    <p:sldId id="381" r:id="rId14"/>
    <p:sldId id="382" r:id="rId15"/>
    <p:sldId id="383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Bahnschrift" panose="020B0502040204020203" pitchFamily="34" charset="0"/>
      <p:regular r:id="rId22"/>
      <p:bold r:id="rId23"/>
    </p:embeddedFont>
    <p:embeddedFont>
      <p:font typeface="Bahnschrift Light" panose="020B0502040204020203" pitchFamily="34" charset="0"/>
      <p:regular r:id="rId24"/>
    </p:embeddedFont>
    <p:embeddedFont>
      <p:font typeface="Bahnschrift SemiBold" panose="020B0502040204020203" pitchFamily="34" charset="0"/>
      <p:bold r:id="rId25"/>
    </p:embeddedFont>
    <p:embeddedFont>
      <p:font typeface="Bahnschrift SemiBold SemiConden" panose="020B0502040204020203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327206-428A-B64E-8BA6-71C334DE77C7}" name="Горбачов Сергій" initials="ГС" userId="19951b264032c67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945"/>
    <a:srgbClr val="304DFC"/>
    <a:srgbClr val="00A249"/>
    <a:srgbClr val="EEB000"/>
    <a:srgbClr val="B769A7"/>
    <a:srgbClr val="FFBD04"/>
    <a:srgbClr val="179FDB"/>
    <a:srgbClr val="4A9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6/11/relationships/changesInfo" Target="changesInfos/changesInfo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дія Чорна" userId="c8babbb3a96e9665" providerId="LiveId" clId="{59A6BF93-C8E2-47CD-ABF6-A6DF2413C402}"/>
    <pc:docChg chg="modSld">
      <pc:chgData name="Лидія Чорна" userId="c8babbb3a96e9665" providerId="LiveId" clId="{59A6BF93-C8E2-47CD-ABF6-A6DF2413C402}" dt="2021-10-14T21:15:04.055" v="0" actId="1076"/>
      <pc:docMkLst>
        <pc:docMk/>
      </pc:docMkLst>
      <pc:sldChg chg="modSp mod">
        <pc:chgData name="Лидія Чорна" userId="c8babbb3a96e9665" providerId="LiveId" clId="{59A6BF93-C8E2-47CD-ABF6-A6DF2413C402}" dt="2021-10-14T21:15:04.055" v="0" actId="1076"/>
        <pc:sldMkLst>
          <pc:docMk/>
          <pc:sldMk cId="4000972826" sldId="379"/>
        </pc:sldMkLst>
        <pc:spChg chg="mod">
          <ac:chgData name="Лидія Чорна" userId="c8babbb3a96e9665" providerId="LiveId" clId="{59A6BF93-C8E2-47CD-ABF6-A6DF2413C402}" dt="2021-10-14T21:15:04.055" v="0" actId="1076"/>
          <ac:spMkLst>
            <pc:docMk/>
            <pc:sldMk cId="4000972826" sldId="379"/>
            <ac:spMk id="3" creationId="{08C5D1C1-B70B-4E77-BDAA-EB7DDC347A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CCE4B-28D4-4A4C-92CC-BA9BAC09378F}" type="datetimeFigureOut">
              <a:rPr lang="uk-UA" smtClean="0"/>
              <a:t>14.10.2021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3ABB-DE04-4778-A2C7-249722D8A2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1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33ABB-DE04-4778-A2C7-249722D8A20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30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C09316-818F-428A-9601-EEE65F715DE0}"/>
              </a:ext>
            </a:extLst>
          </p:cNvPr>
          <p:cNvSpPr/>
          <p:nvPr userDrawn="1"/>
        </p:nvSpPr>
        <p:spPr>
          <a:xfrm>
            <a:off x="0" y="0"/>
            <a:ext cx="12191997" cy="5558557"/>
          </a:xfrm>
          <a:prstGeom prst="rect">
            <a:avLst/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1FC2A4-9CAD-41A8-9CAD-9C83A95C52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2052320"/>
            <a:ext cx="12191999" cy="1940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sz="3600" b="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lvl="0" algn="ctr"/>
            <a:r>
              <a:rPr lang="uk-UA"/>
              <a:t>ЗАГОЛОВОК</a:t>
            </a:r>
            <a:endParaRPr lang="en-US"/>
          </a:p>
        </p:txBody>
      </p:sp>
      <p:sp>
        <p:nvSpPr>
          <p:cNvPr id="23" name="Shape 295">
            <a:extLst>
              <a:ext uri="{FF2B5EF4-FFF2-40B4-BE49-F238E27FC236}">
                <a16:creationId xmlns:a16="http://schemas.microsoft.com/office/drawing/2014/main" id="{FC41A1A0-5798-44B3-820E-D1E4EB6EDF1E}"/>
              </a:ext>
            </a:extLst>
          </p:cNvPr>
          <p:cNvSpPr/>
          <p:nvPr userDrawn="1"/>
        </p:nvSpPr>
        <p:spPr>
          <a:xfrm>
            <a:off x="0" y="6762749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7B139A6E-0707-4665-A864-D11AB1DE5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54" y="5914919"/>
            <a:ext cx="2657400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558800" y="0"/>
            <a:ext cx="44907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23E10-D6A1-41D4-BE05-FA85C8BE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0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додати</a:t>
            </a:r>
            <a:r>
              <a:rPr lang="ru-RU"/>
              <a:t> </a:t>
            </a:r>
            <a:r>
              <a:rPr lang="ru-RU" err="1"/>
              <a:t>бажаний</a:t>
            </a:r>
            <a:r>
              <a:rPr lang="ru-RU"/>
              <a:t> об</a:t>
            </a:r>
            <a:r>
              <a:rPr lang="en-US"/>
              <a:t>’</a:t>
            </a:r>
            <a:r>
              <a:rPr lang="uk-UA" err="1"/>
              <a:t>єкт</a:t>
            </a:r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7FF7A88-F0AD-4E6C-85DB-B3F83131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3D6D-7D9A-4530-A537-0D6DD4DF2F3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D4E99EB-0786-4748-BD2E-FC9F32C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5731AF5-3BE8-4CE0-B596-52B660C8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E374E3-2222-408E-BAB6-4DE3AF7B84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558800" y="0"/>
            <a:ext cx="4490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23E10-D6A1-41D4-BE05-FA85C8BE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0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додати</a:t>
            </a:r>
            <a:r>
              <a:rPr lang="ru-RU"/>
              <a:t> </a:t>
            </a:r>
            <a:r>
              <a:rPr lang="ru-RU" err="1"/>
              <a:t>бажаний</a:t>
            </a:r>
            <a:r>
              <a:rPr lang="ru-RU"/>
              <a:t> об</a:t>
            </a:r>
            <a:r>
              <a:rPr lang="en-US"/>
              <a:t>’</a:t>
            </a:r>
            <a:r>
              <a:rPr lang="uk-UA" err="1"/>
              <a:t>єкт</a:t>
            </a:r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7FF7A88-F0AD-4E6C-85DB-B3F83131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3D6D-7D9A-4530-A537-0D6DD4DF2F3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D4E99EB-0786-4748-BD2E-FC9F32C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5731AF5-3BE8-4CE0-B596-52B660C8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E374E3-2222-408E-BAB6-4DE3AF7B84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0" y="-1"/>
            <a:ext cx="12192000" cy="5602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1413"/>
            <a:ext cx="10584425" cy="46530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/>
              <a:t>Цитата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827853"/>
            <a:ext cx="10584425" cy="5787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Автор </a:t>
            </a:r>
            <a:r>
              <a:rPr lang="ru-RU" err="1"/>
              <a:t>цитати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7FB40-C3A4-4148-B3A7-440361E6373B}"/>
              </a:ext>
            </a:extLst>
          </p:cNvPr>
          <p:cNvSpPr txBox="1"/>
          <p:nvPr userDrawn="1"/>
        </p:nvSpPr>
        <p:spPr>
          <a:xfrm>
            <a:off x="656596" y="-1069293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“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65DF3-E15B-4575-82F2-B8AF11D7AE5A}"/>
              </a:ext>
            </a:extLst>
          </p:cNvPr>
          <p:cNvSpPr txBox="1"/>
          <p:nvPr userDrawn="1"/>
        </p:nvSpPr>
        <p:spPr>
          <a:xfrm>
            <a:off x="9882227" y="2491040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”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88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0" y="-1"/>
            <a:ext cx="12192000" cy="5602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1413"/>
            <a:ext cx="10584425" cy="46530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/>
              <a:t>Цитата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827853"/>
            <a:ext cx="10584425" cy="5787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Автор </a:t>
            </a:r>
            <a:r>
              <a:rPr lang="ru-RU" err="1"/>
              <a:t>цитати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7FB40-C3A4-4148-B3A7-440361E6373B}"/>
              </a:ext>
            </a:extLst>
          </p:cNvPr>
          <p:cNvSpPr txBox="1"/>
          <p:nvPr userDrawn="1"/>
        </p:nvSpPr>
        <p:spPr>
          <a:xfrm>
            <a:off x="656596" y="-1069293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“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65DF3-E15B-4575-82F2-B8AF11D7AE5A}"/>
              </a:ext>
            </a:extLst>
          </p:cNvPr>
          <p:cNvSpPr txBox="1"/>
          <p:nvPr userDrawn="1"/>
        </p:nvSpPr>
        <p:spPr>
          <a:xfrm>
            <a:off x="9882227" y="2491040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”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79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0" y="-1"/>
            <a:ext cx="12192000" cy="5602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1413"/>
            <a:ext cx="10584425" cy="46530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/>
              <a:t>Цитата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827853"/>
            <a:ext cx="10584425" cy="5787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Автор </a:t>
            </a:r>
            <a:r>
              <a:rPr lang="ru-RU" err="1"/>
              <a:t>цитати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7FB40-C3A4-4148-B3A7-440361E6373B}"/>
              </a:ext>
            </a:extLst>
          </p:cNvPr>
          <p:cNvSpPr txBox="1"/>
          <p:nvPr userDrawn="1"/>
        </p:nvSpPr>
        <p:spPr>
          <a:xfrm>
            <a:off x="656596" y="-1069293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“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65DF3-E15B-4575-82F2-B8AF11D7AE5A}"/>
              </a:ext>
            </a:extLst>
          </p:cNvPr>
          <p:cNvSpPr txBox="1"/>
          <p:nvPr userDrawn="1"/>
        </p:nvSpPr>
        <p:spPr>
          <a:xfrm>
            <a:off x="9882227" y="2491040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”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89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787E88-EA1F-44CD-AF75-DDB8AF2AC6DD}"/>
              </a:ext>
            </a:extLst>
          </p:cNvPr>
          <p:cNvSpPr/>
          <p:nvPr userDrawn="1"/>
        </p:nvSpPr>
        <p:spPr>
          <a:xfrm>
            <a:off x="0" y="-1"/>
            <a:ext cx="12192000" cy="5602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1413"/>
            <a:ext cx="10584425" cy="46530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/>
              <a:t>Цитата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827853"/>
            <a:ext cx="10584425" cy="5787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Автор </a:t>
            </a:r>
            <a:r>
              <a:rPr lang="ru-RU" err="1"/>
              <a:t>цитати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7FB40-C3A4-4148-B3A7-440361E6373B}"/>
              </a:ext>
            </a:extLst>
          </p:cNvPr>
          <p:cNvSpPr txBox="1"/>
          <p:nvPr userDrawn="1"/>
        </p:nvSpPr>
        <p:spPr>
          <a:xfrm>
            <a:off x="656596" y="-1069293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“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65DF3-E15B-4575-82F2-B8AF11D7AE5A}"/>
              </a:ext>
            </a:extLst>
          </p:cNvPr>
          <p:cNvSpPr txBox="1"/>
          <p:nvPr userDrawn="1"/>
        </p:nvSpPr>
        <p:spPr>
          <a:xfrm>
            <a:off x="9882227" y="2491040"/>
            <a:ext cx="146998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chemeClr val="bg1"/>
                </a:solidFill>
                <a:latin typeface="+mj-lt"/>
              </a:rPr>
              <a:t>”</a:t>
            </a:r>
            <a:endParaRPr lang="uk-UA" sz="413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89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5D7382E-D346-4C99-AF11-A3227A5A6521}"/>
              </a:ext>
            </a:extLst>
          </p:cNvPr>
          <p:cNvSpPr/>
          <p:nvPr userDrawn="1"/>
        </p:nvSpPr>
        <p:spPr>
          <a:xfrm>
            <a:off x="0" y="6701742"/>
            <a:ext cx="12192000" cy="156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25547-AE24-487D-B463-F4BD7EC09E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">
            <a:extLst>
              <a:ext uri="{FF2B5EF4-FFF2-40B4-BE49-F238E27FC236}">
                <a16:creationId xmlns:a16="http://schemas.microsoft.com/office/drawing/2014/main" id="{C04B0900-C08B-4675-9413-0C82E4E8B35A}"/>
              </a:ext>
            </a:extLst>
          </p:cNvPr>
          <p:cNvSpPr/>
          <p:nvPr userDrawn="1"/>
        </p:nvSpPr>
        <p:spPr>
          <a:xfrm rot="5400000">
            <a:off x="1221427" y="940281"/>
            <a:ext cx="2031005" cy="3651331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37160" tIns="34290" rIns="68580" bIns="34290" rtlCol="0" anchor="ctr" anchorCtr="0"/>
          <a:lstStyle/>
          <a:p>
            <a:pPr algn="ctr">
              <a:lnSpc>
                <a:spcPct val="90000"/>
              </a:lnSpc>
            </a:pPr>
            <a:endParaRPr lang="en-US" sz="1000">
              <a:solidFill>
                <a:srgbClr val="FFFFFF"/>
              </a:solidFill>
              <a:latin typeface="Bahnschrift" panose="020B0502040204020203" pitchFamily="34" charset="0"/>
              <a:cs typeface="Lato Regular"/>
            </a:endParaRPr>
          </a:p>
        </p:txBody>
      </p:sp>
      <p:sp>
        <p:nvSpPr>
          <p:cNvPr id="9" name="Pentagon 45">
            <a:extLst>
              <a:ext uri="{FF2B5EF4-FFF2-40B4-BE49-F238E27FC236}">
                <a16:creationId xmlns:a16="http://schemas.microsoft.com/office/drawing/2014/main" id="{87C5DDC4-4B82-4316-A3A2-A73442964FD7}"/>
              </a:ext>
            </a:extLst>
          </p:cNvPr>
          <p:cNvSpPr/>
          <p:nvPr userDrawn="1"/>
        </p:nvSpPr>
        <p:spPr>
          <a:xfrm rot="5400000">
            <a:off x="5115998" y="940282"/>
            <a:ext cx="2031003" cy="3651331"/>
          </a:xfrm>
          <a:prstGeom prst="homePlate">
            <a:avLst>
              <a:gd name="adj" fmla="val 2210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37160" tIns="34290" rIns="68580" bIns="34290" rtlCol="0" anchor="ctr" anchorCtr="0"/>
          <a:lstStyle/>
          <a:p>
            <a:pPr algn="ctr">
              <a:lnSpc>
                <a:spcPct val="90000"/>
              </a:lnSpc>
            </a:pPr>
            <a:endParaRPr lang="en-US" sz="1000">
              <a:solidFill>
                <a:srgbClr val="FFFFFF"/>
              </a:solidFill>
              <a:latin typeface="Bahnschrift" panose="020B0502040204020203" pitchFamily="34" charset="0"/>
              <a:cs typeface="Lato Regular"/>
            </a:endParaRPr>
          </a:p>
        </p:txBody>
      </p:sp>
      <p:sp>
        <p:nvSpPr>
          <p:cNvPr id="10" name="Pentagon 49">
            <a:extLst>
              <a:ext uri="{FF2B5EF4-FFF2-40B4-BE49-F238E27FC236}">
                <a16:creationId xmlns:a16="http://schemas.microsoft.com/office/drawing/2014/main" id="{45109849-7EE8-4D69-B286-22378EA2FEA2}"/>
              </a:ext>
            </a:extLst>
          </p:cNvPr>
          <p:cNvSpPr/>
          <p:nvPr userDrawn="1"/>
        </p:nvSpPr>
        <p:spPr>
          <a:xfrm rot="5400000">
            <a:off x="9010568" y="940283"/>
            <a:ext cx="2031003" cy="3651331"/>
          </a:xfrm>
          <a:prstGeom prst="homePlate">
            <a:avLst>
              <a:gd name="adj" fmla="val 22102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37160" tIns="34290" rIns="68580" bIns="34290" rtlCol="0" anchor="ctr" anchorCtr="0"/>
          <a:lstStyle/>
          <a:p>
            <a:pPr algn="ctr">
              <a:lnSpc>
                <a:spcPct val="90000"/>
              </a:lnSpc>
            </a:pPr>
            <a:endParaRPr lang="en-US" sz="1000">
              <a:solidFill>
                <a:srgbClr val="FFFFFF"/>
              </a:solidFill>
              <a:latin typeface="Bahnschrift" panose="020B0502040204020203" pitchFamily="34" charset="0"/>
              <a:cs typeface="Lato Regula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F3B79F-EE4D-443C-A0D6-906343EA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34" y="124006"/>
            <a:ext cx="11718965" cy="975589"/>
          </a:xfrm>
        </p:spPr>
        <p:txBody>
          <a:bodyPr wrap="square" anchor="b">
            <a:no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D3670A5-01A1-4578-8D3D-25CE7419E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264" y="3946968"/>
            <a:ext cx="3651331" cy="26969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Bahnschrift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0C50E8-AF3B-4C4E-A74E-D6B9DC3CA90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05835" y="3946950"/>
            <a:ext cx="3651331" cy="26969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Bahnschrift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57BD7C-7EBA-4B2E-A07B-F073BCB6FE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200404" y="3946950"/>
            <a:ext cx="3651331" cy="26969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Bahnschrift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B710C0B-459A-48A6-9D0A-EAD5FF769A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930" y="2029968"/>
            <a:ext cx="3215349" cy="1211072"/>
          </a:xfr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Текст 1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1779F0-0228-42C9-908D-13F92E661CE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23825" y="2029968"/>
            <a:ext cx="3215349" cy="1211072"/>
          </a:xfr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Текст 2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199B09-87F6-4136-9D9A-B6C99F7341F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404833" y="2029968"/>
            <a:ext cx="3215349" cy="1211072"/>
          </a:xfr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Текст 3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B36C4DA-C4B6-4B49-AB43-1EE36F8CC61E}"/>
              </a:ext>
            </a:extLst>
          </p:cNvPr>
          <p:cNvSpPr/>
          <p:nvPr userDrawn="1"/>
        </p:nvSpPr>
        <p:spPr>
          <a:xfrm>
            <a:off x="0" y="6701742"/>
            <a:ext cx="12192000" cy="156258"/>
          </a:xfrm>
          <a:prstGeom prst="rect">
            <a:avLst/>
          </a:prstGeom>
          <a:gradFill flip="none" rotWithShape="1">
            <a:gsLst>
              <a:gs pos="22000">
                <a:schemeClr val="accent4"/>
              </a:gs>
              <a:gs pos="100000">
                <a:schemeClr val="accent3"/>
              </a:gs>
              <a:gs pos="0">
                <a:schemeClr val="accent1"/>
              </a:gs>
              <a:gs pos="65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19B1-64A8-4601-AF1F-7F5D776D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CA9F12-CE4C-4400-877E-A3548EABB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2CA4C7-EF46-4418-A0D1-8C029CF1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C9BE15-9BFC-4640-9F32-1352C68E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F0D8E9-30B6-4B25-895F-3CE2BEEB04EC}" type="datetimeFigureOut">
              <a:rPr lang="uk-UA" smtClean="0"/>
              <a:t>14.10.2021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1810AC-6D9F-4D2D-8E6B-4C9949A5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34F0D5-EF3A-455F-B96D-CA0CB3A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E4A1C-1CAF-41F1-B1A1-AC84F95115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19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DEC27DB-02B7-4E1F-81B6-95DA42648EE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286963" y="1234511"/>
            <a:ext cx="2925603" cy="1085374"/>
          </a:xfrm>
          <a:prstGeom prst="homePlate">
            <a:avLst>
              <a:gd name="adj" fmla="val 34307"/>
            </a:avLst>
          </a:prstGeom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bIns="36000" rtlCol="0" anchor="ctr">
            <a:normAutofit/>
          </a:bodyPr>
          <a:lstStyle>
            <a:lvl1pPr>
              <a:defRPr lang="ru-RU" sz="1800" dirty="0">
                <a:solidFill>
                  <a:schemeClr val="lt1"/>
                </a:solidFill>
                <a:latin typeface="+mj-lt"/>
              </a:defRPr>
            </a:lvl1pPr>
          </a:lstStyle>
          <a:p>
            <a:pPr lvl="0" fontAlgn="base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BC36680-13E0-4B3C-B845-4720A07026C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57267" y="1234511"/>
            <a:ext cx="2925603" cy="1085374"/>
          </a:xfrm>
          <a:prstGeom prst="homePlate">
            <a:avLst>
              <a:gd name="adj" fmla="val 34307"/>
            </a:avLst>
          </a:prstGeom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bIns="36000" rtlCol="0" anchor="ctr">
            <a:normAutofit/>
          </a:bodyPr>
          <a:lstStyle>
            <a:lvl1pPr>
              <a:defRPr lang="ru-RU" sz="1800" dirty="0">
                <a:solidFill>
                  <a:schemeClr val="lt1"/>
                </a:solidFill>
                <a:latin typeface="+mj-lt"/>
              </a:defRPr>
            </a:lvl1pPr>
          </a:lstStyle>
          <a:p>
            <a:pPr lvl="0" fontAlgn="base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C30D8CA-A9EB-4847-907C-B55062E4F3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27572" y="1234511"/>
            <a:ext cx="2925603" cy="1085374"/>
          </a:xfrm>
          <a:prstGeom prst="homePlate">
            <a:avLst>
              <a:gd name="adj" fmla="val 34307"/>
            </a:avLst>
          </a:prstGeom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bIns="36000" rtlCol="0" anchor="ctr">
            <a:normAutofit/>
          </a:bodyPr>
          <a:lstStyle>
            <a:lvl1pPr>
              <a:defRPr lang="ru-RU" sz="1800" dirty="0">
                <a:solidFill>
                  <a:schemeClr val="lt1"/>
                </a:solidFill>
                <a:latin typeface="+mj-lt"/>
              </a:defRPr>
            </a:lvl1pPr>
          </a:lstStyle>
          <a:p>
            <a:pPr lvl="0" fontAlgn="base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5F54A-BE1E-42E3-9DDB-0B40B861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7" y="282741"/>
            <a:ext cx="10515600" cy="506414"/>
          </a:xfrm>
          <a:noFill/>
          <a:ln>
            <a:noFill/>
          </a:ln>
        </p:spPr>
        <p:txBody>
          <a:bodyPr spcFirstLastPara="1" vert="horz" wrap="square" lIns="0" tIns="60933" rIns="121900" bIns="60933" rtlCol="0" anchor="ctr" anchorCtr="0">
            <a:noAutofit/>
          </a:bodyPr>
          <a:lstStyle>
            <a:lvl1pPr>
              <a:defRPr lang="uk-UA" sz="2800" b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29" name="Google Shape;349;p54">
            <a:extLst>
              <a:ext uri="{FF2B5EF4-FFF2-40B4-BE49-F238E27FC236}">
                <a16:creationId xmlns:a16="http://schemas.microsoft.com/office/drawing/2014/main" id="{0ADE7ED0-2BCF-4598-9BF6-85F5DE925349}"/>
              </a:ext>
            </a:extLst>
          </p:cNvPr>
          <p:cNvSpPr/>
          <p:nvPr userDrawn="1"/>
        </p:nvSpPr>
        <p:spPr>
          <a:xfrm>
            <a:off x="0" y="6762751"/>
            <a:ext cx="12192000" cy="103600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50;p54" descr="IREX_Logo_Color-H.png">
            <a:extLst>
              <a:ext uri="{FF2B5EF4-FFF2-40B4-BE49-F238E27FC236}">
                <a16:creationId xmlns:a16="http://schemas.microsoft.com/office/drawing/2014/main" id="{6DF81409-E9B9-4D11-9F32-05805328D7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3806" y="6081571"/>
            <a:ext cx="1280133" cy="640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4F1C058C-BCCB-4B68-91C5-3226DA2C9EE1}"/>
              </a:ext>
            </a:extLst>
          </p:cNvPr>
          <p:cNvCxnSpPr/>
          <p:nvPr userDrawn="1"/>
        </p:nvCxnSpPr>
        <p:spPr>
          <a:xfrm>
            <a:off x="697877" y="876300"/>
            <a:ext cx="107512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F0F028-1150-4303-AE03-C9CF0E121B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7877" y="1234511"/>
            <a:ext cx="2925603" cy="1085374"/>
          </a:xfrm>
          <a:prstGeom prst="homePlate">
            <a:avLst>
              <a:gd name="adj" fmla="val 34307"/>
            </a:avLst>
          </a:prstGeom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bIns="36000" rtlCol="0" anchor="ctr">
            <a:normAutofit/>
          </a:bodyPr>
          <a:lstStyle>
            <a:lvl1pPr>
              <a:defRPr lang="ru-RU" sz="1800" dirty="0">
                <a:solidFill>
                  <a:schemeClr val="lt1"/>
                </a:solidFill>
                <a:latin typeface="+mj-lt"/>
              </a:defRPr>
            </a:lvl1pPr>
          </a:lstStyle>
          <a:p>
            <a:pPr lvl="0" fontAlgn="base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43" name="Місце для вмісту 42">
            <a:extLst>
              <a:ext uri="{FF2B5EF4-FFF2-40B4-BE49-F238E27FC236}">
                <a16:creationId xmlns:a16="http://schemas.microsoft.com/office/drawing/2014/main" id="{C92D8261-4831-4EC8-B01D-385A9143DD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0777" y="2293012"/>
            <a:ext cx="2442527" cy="2418688"/>
          </a:xfrm>
          <a:solidFill>
            <a:schemeClr val="bg1">
              <a:lumMod val="95000"/>
            </a:schemeClr>
          </a:solidFill>
        </p:spPr>
        <p:txBody>
          <a:bodyPr lIns="180000" tIns="144000">
            <a:normAutofit/>
          </a:bodyPr>
          <a:lstStyle>
            <a:lvl1pPr marL="180000" indent="-180000">
              <a:buClr>
                <a:schemeClr val="accent1"/>
              </a:buClr>
              <a:buSzPct val="118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4" name="Місце для вмісту 42">
            <a:extLst>
              <a:ext uri="{FF2B5EF4-FFF2-40B4-BE49-F238E27FC236}">
                <a16:creationId xmlns:a16="http://schemas.microsoft.com/office/drawing/2014/main" id="{A7D1353F-7430-4A81-AC92-16D5093F47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987" y="2293012"/>
            <a:ext cx="2497622" cy="2418688"/>
          </a:xfrm>
          <a:solidFill>
            <a:schemeClr val="bg1">
              <a:lumMod val="95000"/>
            </a:schemeClr>
          </a:solidFill>
        </p:spPr>
        <p:txBody>
          <a:bodyPr lIns="180000" tIns="144000">
            <a:normAutofit/>
          </a:bodyPr>
          <a:lstStyle>
            <a:lvl1pPr marL="180000" indent="-180000">
              <a:buClr>
                <a:schemeClr val="accent1"/>
              </a:buClr>
              <a:buSzPct val="118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5" name="Місце для вмісту 42">
            <a:extLst>
              <a:ext uri="{FF2B5EF4-FFF2-40B4-BE49-F238E27FC236}">
                <a16:creationId xmlns:a16="http://schemas.microsoft.com/office/drawing/2014/main" id="{D209427C-E273-4229-A645-B6F5EF4A46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60472" y="2293012"/>
            <a:ext cx="2442527" cy="2418688"/>
          </a:xfrm>
          <a:solidFill>
            <a:schemeClr val="bg1">
              <a:lumMod val="95000"/>
            </a:schemeClr>
          </a:solidFill>
        </p:spPr>
        <p:txBody>
          <a:bodyPr lIns="180000" tIns="144000">
            <a:normAutofit/>
          </a:bodyPr>
          <a:lstStyle>
            <a:lvl1pPr marL="180000" indent="-180000">
              <a:buClr>
                <a:schemeClr val="accent1"/>
              </a:buClr>
              <a:buSzPct val="118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6" name="Місце для вмісту 42">
            <a:extLst>
              <a:ext uri="{FF2B5EF4-FFF2-40B4-BE49-F238E27FC236}">
                <a16:creationId xmlns:a16="http://schemas.microsoft.com/office/drawing/2014/main" id="{DAFDA3ED-7DBE-45AB-8A49-706C1F2D3E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0167" y="2293012"/>
            <a:ext cx="2442527" cy="2418688"/>
          </a:xfrm>
          <a:solidFill>
            <a:schemeClr val="bg1">
              <a:lumMod val="95000"/>
            </a:schemeClr>
          </a:solidFill>
        </p:spPr>
        <p:txBody>
          <a:bodyPr lIns="180000" tIns="144000">
            <a:normAutofit/>
          </a:bodyPr>
          <a:lstStyle>
            <a:lvl1pPr marL="180000" indent="-180000">
              <a:buClr>
                <a:schemeClr val="accent1"/>
              </a:buClr>
              <a:buSzPct val="118000"/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1AF8DA5-4BC8-47B0-8080-177BD656787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8400" y="4444351"/>
            <a:ext cx="1652796" cy="566353"/>
          </a:xfrm>
          <a:prstGeom prst="roundRect">
            <a:avLst>
              <a:gd name="adj" fmla="val 282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0" rIns="121900" bIns="72000" anchor="ctr" anchorCtr="0">
            <a:noAutofit/>
          </a:bodyPr>
          <a:lstStyle>
            <a:lvl1pPr algn="ctr">
              <a:defRPr lang="ru-RU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buClr>
                <a:schemeClr val="lt1"/>
              </a:buClr>
            </a:pPr>
            <a:r>
              <a:rPr lang="ru-RU" err="1"/>
              <a:t>Підзаголовок</a:t>
            </a:r>
            <a:r>
              <a:rPr lang="ru-RU"/>
              <a:t> 1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F3B9C32-B3A1-446C-BFCB-B5099262BC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725642" y="4444351"/>
            <a:ext cx="1652796" cy="566353"/>
          </a:xfrm>
          <a:prstGeom prst="roundRect">
            <a:avLst>
              <a:gd name="adj" fmla="val 282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0" rIns="121900" bIns="72000" anchor="ctr" anchorCtr="0">
            <a:noAutofit/>
          </a:bodyPr>
          <a:lstStyle>
            <a:lvl1pPr algn="ctr">
              <a:defRPr lang="ru-RU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buClr>
                <a:schemeClr val="lt1"/>
              </a:buClr>
            </a:pPr>
            <a:r>
              <a:rPr lang="ru-RU" err="1"/>
              <a:t>Підзаголовок</a:t>
            </a:r>
            <a:r>
              <a:rPr lang="ru-RU"/>
              <a:t> 2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8B806BB-AF5A-4837-9EE9-2353C0495ED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56475" y="4444351"/>
            <a:ext cx="1652796" cy="566353"/>
          </a:xfrm>
          <a:prstGeom prst="roundRect">
            <a:avLst>
              <a:gd name="adj" fmla="val 2826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0" rIns="121900" bIns="72000" anchor="ctr" anchorCtr="0">
            <a:noAutofit/>
          </a:bodyPr>
          <a:lstStyle>
            <a:lvl1pPr algn="ctr">
              <a:defRPr lang="ru-RU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buClr>
                <a:schemeClr val="lt1"/>
              </a:buClr>
            </a:pPr>
            <a:r>
              <a:rPr lang="ru-RU" err="1"/>
              <a:t>Підзаголовок</a:t>
            </a:r>
            <a:r>
              <a:rPr lang="ru-RU"/>
              <a:t> 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10F1610-DA3A-441D-9F45-35628EC931B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786170" y="4444351"/>
            <a:ext cx="1652796" cy="566353"/>
          </a:xfrm>
          <a:prstGeom prst="roundRect">
            <a:avLst>
              <a:gd name="adj" fmla="val 2826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0" rIns="121900" bIns="72000" anchor="ctr" anchorCtr="0">
            <a:noAutofit/>
          </a:bodyPr>
          <a:lstStyle>
            <a:lvl1pPr algn="ctr">
              <a:defRPr lang="ru-RU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buClr>
                <a:schemeClr val="lt1"/>
              </a:buClr>
            </a:pPr>
            <a:r>
              <a:rPr lang="ru-RU" err="1"/>
              <a:t>Підзаголовок</a:t>
            </a:r>
            <a:r>
              <a:rPr lang="ru-RU"/>
              <a:t> 4</a:t>
            </a:r>
          </a:p>
        </p:txBody>
      </p:sp>
      <p:sp>
        <p:nvSpPr>
          <p:cNvPr id="54" name="Місце для вмісту 42">
            <a:extLst>
              <a:ext uri="{FF2B5EF4-FFF2-40B4-BE49-F238E27FC236}">
                <a16:creationId xmlns:a16="http://schemas.microsoft.com/office/drawing/2014/main" id="{01B1D61E-817F-4ACF-AE4D-612EAA18FD1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7581" y="5064008"/>
            <a:ext cx="2214434" cy="1362394"/>
          </a:xfrm>
          <a:noFill/>
        </p:spPr>
        <p:txBody>
          <a:bodyPr lIns="180000" tIns="14400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6" name="Місце для вмісту 42">
            <a:extLst>
              <a:ext uri="{FF2B5EF4-FFF2-40B4-BE49-F238E27FC236}">
                <a16:creationId xmlns:a16="http://schemas.microsoft.com/office/drawing/2014/main" id="{BAF165F9-6705-4A96-9E95-35E9973DC19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39664" y="5064008"/>
            <a:ext cx="2214434" cy="1362394"/>
          </a:xfrm>
          <a:noFill/>
        </p:spPr>
        <p:txBody>
          <a:bodyPr lIns="180000" tIns="14400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7" name="Місце для вмісту 42">
            <a:extLst>
              <a:ext uri="{FF2B5EF4-FFF2-40B4-BE49-F238E27FC236}">
                <a16:creationId xmlns:a16="http://schemas.microsoft.com/office/drawing/2014/main" id="{663E4EC3-8813-4F7B-B7E8-3B7DD64C33F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74518" y="5064008"/>
            <a:ext cx="2214434" cy="1362394"/>
          </a:xfrm>
          <a:noFill/>
        </p:spPr>
        <p:txBody>
          <a:bodyPr lIns="180000" tIns="14400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8" name="Місце для вмісту 42">
            <a:extLst>
              <a:ext uri="{FF2B5EF4-FFF2-40B4-BE49-F238E27FC236}">
                <a16:creationId xmlns:a16="http://schemas.microsoft.com/office/drawing/2014/main" id="{0430FA7F-4469-46DA-A798-958761FDCD1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509372" y="5064008"/>
            <a:ext cx="2214434" cy="1362394"/>
          </a:xfrm>
          <a:noFill/>
        </p:spPr>
        <p:txBody>
          <a:bodyPr lIns="180000" tIns="14400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54550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48F85-9C32-428A-BFE4-EE886535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1BFA20-B478-4FF9-BC5F-134ACDDD2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6F7285-7D5A-45A0-9619-8422022B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F0D8E9-30B6-4B25-895F-3CE2BEEB04EC}" type="datetimeFigureOut">
              <a:rPr lang="uk-UA" smtClean="0"/>
              <a:t>14.10.2021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6310DD-6459-439B-9AE0-20D72DC5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03FA09-DA0C-4A19-A194-7DCF2E6E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E4A1C-1CAF-41F1-B1A1-AC84F95115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494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EAF098E-C232-4543-A9B7-6012F1FF2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3DCD7F-ABA3-4D12-AF0B-56C28EFA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E6C472-9275-47D8-85CF-ACC11408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F0D8E9-30B6-4B25-895F-3CE2BEEB04EC}" type="datetimeFigureOut">
              <a:rPr lang="uk-UA" smtClean="0"/>
              <a:t>14.10.2021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102E1-5BF4-496D-BE6B-49D8B2AF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281CEC-B74D-4727-B126-68689AC5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E4A1C-1CAF-41F1-B1A1-AC84F95115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92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4D4A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D4A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40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2255573" y="0"/>
            <a:ext cx="0" cy="836712"/>
          </a:xfrm>
          <a:prstGeom prst="line">
            <a:avLst/>
          </a:prstGeom>
          <a:ln w="127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Результат пошуку зображень за запитом &quot;edcamp україна лого&quot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3"/>
            <a:ext cx="12192000" cy="980727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3671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>
            <a:off x="3023659" y="6519447"/>
            <a:ext cx="897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Як проблеми перетворити на переваги: комунікація школи з громадою</a:t>
            </a:r>
            <a:endParaRPr lang="uk-UA" sz="1400" b="1">
              <a:solidFill>
                <a:schemeClr val="bg1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 userDrawn="1"/>
        </p:nvSpPr>
        <p:spPr bwMode="auto">
          <a:xfrm>
            <a:off x="0" y="6237313"/>
            <a:ext cx="3215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0" kern="1200" noProof="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rPr>
              <a:t>Сергій Горбачов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0" kern="1200" noProof="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uk-UA" sz="1400" b="0" i="0" kern="1200" noProof="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rPr>
              <a:t>Директор </a:t>
            </a:r>
            <a:r>
              <a:rPr lang="uk-UA" sz="14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rPr>
              <a:t>СШ № 148 м. Києва</a:t>
            </a:r>
          </a:p>
        </p:txBody>
      </p:sp>
      <p:pic>
        <p:nvPicPr>
          <p:cNvPr id="8" name="Picture 2" descr="https://scontent-waw1-1.xx.fbcdn.net/v/t1.0-1/p320x320/20108233_153709675189350_2834455933298626962_n.png?oh=51a99d4a3425df5c45cce201cb05644d&amp;oe=5A15FC3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4565" y="116632"/>
            <a:ext cx="864096" cy="648072"/>
          </a:xfrm>
          <a:prstGeom prst="rect">
            <a:avLst/>
          </a:prstGeom>
          <a:noFill/>
        </p:spPr>
      </p:pic>
      <p:pic>
        <p:nvPicPr>
          <p:cNvPr id="11" name="Рисунок 10" descr="Logo-EdCamp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8413" y="116632"/>
            <a:ext cx="1935139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0896533" y="0"/>
            <a:ext cx="0" cy="836712"/>
          </a:xfrm>
          <a:prstGeom prst="line">
            <a:avLst/>
          </a:prstGeom>
          <a:ln w="127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5F54A-BE1E-42E3-9DDB-0B40B861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7" y="282741"/>
            <a:ext cx="10515600" cy="506414"/>
          </a:xfrm>
          <a:noFill/>
          <a:ln>
            <a:noFill/>
          </a:ln>
        </p:spPr>
        <p:txBody>
          <a:bodyPr spcFirstLastPara="1" vert="horz" wrap="square" lIns="0" tIns="60933" rIns="121900" bIns="60933" rtlCol="0" anchor="ctr" anchorCtr="0">
            <a:noAutofit/>
          </a:bodyPr>
          <a:lstStyle>
            <a:lvl1pPr>
              <a:defRPr lang="uk-UA" sz="2800" b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29" name="Google Shape;349;p54">
            <a:extLst>
              <a:ext uri="{FF2B5EF4-FFF2-40B4-BE49-F238E27FC236}">
                <a16:creationId xmlns:a16="http://schemas.microsoft.com/office/drawing/2014/main" id="{0ADE7ED0-2BCF-4598-9BF6-85F5DE925349}"/>
              </a:ext>
            </a:extLst>
          </p:cNvPr>
          <p:cNvSpPr/>
          <p:nvPr userDrawn="1"/>
        </p:nvSpPr>
        <p:spPr>
          <a:xfrm>
            <a:off x="0" y="6762751"/>
            <a:ext cx="12192000" cy="103600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50;p54" descr="IREX_Logo_Color-H.png">
            <a:extLst>
              <a:ext uri="{FF2B5EF4-FFF2-40B4-BE49-F238E27FC236}">
                <a16:creationId xmlns:a16="http://schemas.microsoft.com/office/drawing/2014/main" id="{6DF81409-E9B9-4D11-9F32-05805328D7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3806" y="6081571"/>
            <a:ext cx="1280133" cy="640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4F1C058C-BCCB-4B68-91C5-3226DA2C9EE1}"/>
              </a:ext>
            </a:extLst>
          </p:cNvPr>
          <p:cNvCxnSpPr/>
          <p:nvPr userDrawn="1"/>
        </p:nvCxnSpPr>
        <p:spPr>
          <a:xfrm>
            <a:off x="697877" y="876300"/>
            <a:ext cx="107512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">
            <a:extLst>
              <a:ext uri="{FF2B5EF4-FFF2-40B4-BE49-F238E27FC236}">
                <a16:creationId xmlns:a16="http://schemas.microsoft.com/office/drawing/2014/main" id="{3BEF2BE7-30F7-4F2F-843F-8E1B8AB12C41}"/>
              </a:ext>
            </a:extLst>
          </p:cNvPr>
          <p:cNvSpPr/>
          <p:nvPr userDrawn="1"/>
        </p:nvSpPr>
        <p:spPr>
          <a:xfrm>
            <a:off x="539104" y="1745827"/>
            <a:ext cx="2648373" cy="378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3" name="Group 62">
            <a:extLst>
              <a:ext uri="{FF2B5EF4-FFF2-40B4-BE49-F238E27FC236}">
                <a16:creationId xmlns:a16="http://schemas.microsoft.com/office/drawing/2014/main" id="{EFE9F72D-199C-4DA7-B033-5B30E6EE8AC1}"/>
              </a:ext>
            </a:extLst>
          </p:cNvPr>
          <p:cNvGrpSpPr/>
          <p:nvPr userDrawn="1"/>
        </p:nvGrpSpPr>
        <p:grpSpPr>
          <a:xfrm>
            <a:off x="847291" y="1441027"/>
            <a:ext cx="2032000" cy="1320800"/>
            <a:chOff x="914400" y="3028950"/>
            <a:chExt cx="1524000" cy="990600"/>
          </a:xfrm>
        </p:grpSpPr>
        <p:sp>
          <p:nvSpPr>
            <p:cNvPr id="24" name="Trapezoid 63">
              <a:extLst>
                <a:ext uri="{FF2B5EF4-FFF2-40B4-BE49-F238E27FC236}">
                  <a16:creationId xmlns:a16="http://schemas.microsoft.com/office/drawing/2014/main" id="{4BA9FA1F-4657-410B-A9AD-8E2D900ACBA7}"/>
                </a:ext>
              </a:extLst>
            </p:cNvPr>
            <p:cNvSpPr/>
            <p:nvPr/>
          </p:nvSpPr>
          <p:spPr>
            <a:xfrm>
              <a:off x="914400" y="3028950"/>
              <a:ext cx="1524000" cy="228600"/>
            </a:xfrm>
            <a:prstGeom prst="trapezoid">
              <a:avLst>
                <a:gd name="adj" fmla="val 8368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Pentagon 64">
              <a:extLst>
                <a:ext uri="{FF2B5EF4-FFF2-40B4-BE49-F238E27FC236}">
                  <a16:creationId xmlns:a16="http://schemas.microsoft.com/office/drawing/2014/main" id="{BE372FAA-3E41-4C05-927A-D390D2D1AB7A}"/>
                </a:ext>
              </a:extLst>
            </p:cNvPr>
            <p:cNvSpPr/>
            <p:nvPr/>
          </p:nvSpPr>
          <p:spPr>
            <a:xfrm rot="5400000">
              <a:off x="1181100" y="2952750"/>
              <a:ext cx="990600" cy="1143000"/>
            </a:xfrm>
            <a:prstGeom prst="homePlate">
              <a:avLst>
                <a:gd name="adj" fmla="val 2272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Rectangle 70">
            <a:extLst>
              <a:ext uri="{FF2B5EF4-FFF2-40B4-BE49-F238E27FC236}">
                <a16:creationId xmlns:a16="http://schemas.microsoft.com/office/drawing/2014/main" id="{E870A694-50A2-496B-8433-71B32CE002AD}"/>
              </a:ext>
            </a:extLst>
          </p:cNvPr>
          <p:cNvSpPr/>
          <p:nvPr userDrawn="1"/>
        </p:nvSpPr>
        <p:spPr>
          <a:xfrm>
            <a:off x="3360911" y="1745827"/>
            <a:ext cx="2648373" cy="378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71">
            <a:extLst>
              <a:ext uri="{FF2B5EF4-FFF2-40B4-BE49-F238E27FC236}">
                <a16:creationId xmlns:a16="http://schemas.microsoft.com/office/drawing/2014/main" id="{52A8C430-5D96-4456-8B99-470A15F99F16}"/>
              </a:ext>
            </a:extLst>
          </p:cNvPr>
          <p:cNvGrpSpPr/>
          <p:nvPr userDrawn="1"/>
        </p:nvGrpSpPr>
        <p:grpSpPr>
          <a:xfrm>
            <a:off x="3669097" y="1441027"/>
            <a:ext cx="2032000" cy="1320800"/>
            <a:chOff x="914400" y="3028950"/>
            <a:chExt cx="1524000" cy="990600"/>
          </a:xfrm>
        </p:grpSpPr>
        <p:sp>
          <p:nvSpPr>
            <p:cNvPr id="28" name="Trapezoid 73">
              <a:extLst>
                <a:ext uri="{FF2B5EF4-FFF2-40B4-BE49-F238E27FC236}">
                  <a16:creationId xmlns:a16="http://schemas.microsoft.com/office/drawing/2014/main" id="{B25CBE93-E071-45AD-AAF3-4A5984A0C845}"/>
                </a:ext>
              </a:extLst>
            </p:cNvPr>
            <p:cNvSpPr/>
            <p:nvPr/>
          </p:nvSpPr>
          <p:spPr>
            <a:xfrm>
              <a:off x="914400" y="3028950"/>
              <a:ext cx="1524000" cy="228600"/>
            </a:xfrm>
            <a:prstGeom prst="trapezoid">
              <a:avLst>
                <a:gd name="adj" fmla="val 8368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Pentagon 74">
              <a:extLst>
                <a:ext uri="{FF2B5EF4-FFF2-40B4-BE49-F238E27FC236}">
                  <a16:creationId xmlns:a16="http://schemas.microsoft.com/office/drawing/2014/main" id="{E6A36C82-ABB7-45D9-BBC7-40182C4358B0}"/>
                </a:ext>
              </a:extLst>
            </p:cNvPr>
            <p:cNvSpPr/>
            <p:nvPr/>
          </p:nvSpPr>
          <p:spPr>
            <a:xfrm rot="5400000">
              <a:off x="1181100" y="2952750"/>
              <a:ext cx="990600" cy="1143000"/>
            </a:xfrm>
            <a:prstGeom prst="homePlate">
              <a:avLst>
                <a:gd name="adj" fmla="val 227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2" name="Rectangle 76">
            <a:extLst>
              <a:ext uri="{FF2B5EF4-FFF2-40B4-BE49-F238E27FC236}">
                <a16:creationId xmlns:a16="http://schemas.microsoft.com/office/drawing/2014/main" id="{1B439FB5-3D06-4F45-9C32-DCE458D7EBC1}"/>
              </a:ext>
            </a:extLst>
          </p:cNvPr>
          <p:cNvSpPr/>
          <p:nvPr userDrawn="1"/>
        </p:nvSpPr>
        <p:spPr>
          <a:xfrm>
            <a:off x="6182718" y="1745827"/>
            <a:ext cx="2648373" cy="378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3" name="Group 77">
            <a:extLst>
              <a:ext uri="{FF2B5EF4-FFF2-40B4-BE49-F238E27FC236}">
                <a16:creationId xmlns:a16="http://schemas.microsoft.com/office/drawing/2014/main" id="{EE5D01FC-EFA4-4CAF-9841-B66738196FBD}"/>
              </a:ext>
            </a:extLst>
          </p:cNvPr>
          <p:cNvGrpSpPr/>
          <p:nvPr userDrawn="1"/>
        </p:nvGrpSpPr>
        <p:grpSpPr>
          <a:xfrm>
            <a:off x="6490904" y="1441027"/>
            <a:ext cx="2032000" cy="1320800"/>
            <a:chOff x="914400" y="3028950"/>
            <a:chExt cx="1524000" cy="990600"/>
          </a:xfrm>
        </p:grpSpPr>
        <p:sp>
          <p:nvSpPr>
            <p:cNvPr id="34" name="Trapezoid 79">
              <a:extLst>
                <a:ext uri="{FF2B5EF4-FFF2-40B4-BE49-F238E27FC236}">
                  <a16:creationId xmlns:a16="http://schemas.microsoft.com/office/drawing/2014/main" id="{EC457A8D-C7D5-46F1-B186-29C4D10E9A60}"/>
                </a:ext>
              </a:extLst>
            </p:cNvPr>
            <p:cNvSpPr/>
            <p:nvPr/>
          </p:nvSpPr>
          <p:spPr>
            <a:xfrm>
              <a:off x="914400" y="3028950"/>
              <a:ext cx="1524000" cy="228600"/>
            </a:xfrm>
            <a:prstGeom prst="trapezoid">
              <a:avLst>
                <a:gd name="adj" fmla="val 8368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Pentagon 80">
              <a:extLst>
                <a:ext uri="{FF2B5EF4-FFF2-40B4-BE49-F238E27FC236}">
                  <a16:creationId xmlns:a16="http://schemas.microsoft.com/office/drawing/2014/main" id="{D81A1C1B-59C5-4D96-8FEB-EF39ADE2AF62}"/>
                </a:ext>
              </a:extLst>
            </p:cNvPr>
            <p:cNvSpPr/>
            <p:nvPr/>
          </p:nvSpPr>
          <p:spPr>
            <a:xfrm rot="5400000">
              <a:off x="1181100" y="2952750"/>
              <a:ext cx="990600" cy="1143000"/>
            </a:xfrm>
            <a:prstGeom prst="homePlate">
              <a:avLst>
                <a:gd name="adj" fmla="val 22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1" name="Rectangle 82">
            <a:extLst>
              <a:ext uri="{FF2B5EF4-FFF2-40B4-BE49-F238E27FC236}">
                <a16:creationId xmlns:a16="http://schemas.microsoft.com/office/drawing/2014/main" id="{1CE39690-C307-42F3-BBA9-5B2EE93E3C50}"/>
              </a:ext>
            </a:extLst>
          </p:cNvPr>
          <p:cNvSpPr/>
          <p:nvPr userDrawn="1"/>
        </p:nvSpPr>
        <p:spPr>
          <a:xfrm>
            <a:off x="9004523" y="1745827"/>
            <a:ext cx="2648373" cy="378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2" name="Group 83">
            <a:extLst>
              <a:ext uri="{FF2B5EF4-FFF2-40B4-BE49-F238E27FC236}">
                <a16:creationId xmlns:a16="http://schemas.microsoft.com/office/drawing/2014/main" id="{3B15EEEE-30BF-4428-A4B4-9FFD6ED631B4}"/>
              </a:ext>
            </a:extLst>
          </p:cNvPr>
          <p:cNvGrpSpPr/>
          <p:nvPr userDrawn="1"/>
        </p:nvGrpSpPr>
        <p:grpSpPr>
          <a:xfrm>
            <a:off x="9312709" y="1441027"/>
            <a:ext cx="2032000" cy="1320800"/>
            <a:chOff x="914400" y="3028950"/>
            <a:chExt cx="1524000" cy="990600"/>
          </a:xfrm>
        </p:grpSpPr>
        <p:sp>
          <p:nvSpPr>
            <p:cNvPr id="48" name="Trapezoid 85">
              <a:extLst>
                <a:ext uri="{FF2B5EF4-FFF2-40B4-BE49-F238E27FC236}">
                  <a16:creationId xmlns:a16="http://schemas.microsoft.com/office/drawing/2014/main" id="{3A4E88CB-5FFC-42EF-9D7C-7912F15F604F}"/>
                </a:ext>
              </a:extLst>
            </p:cNvPr>
            <p:cNvSpPr/>
            <p:nvPr/>
          </p:nvSpPr>
          <p:spPr>
            <a:xfrm>
              <a:off x="914400" y="3028950"/>
              <a:ext cx="1524000" cy="228600"/>
            </a:xfrm>
            <a:prstGeom prst="trapezoid">
              <a:avLst>
                <a:gd name="adj" fmla="val 8368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Pentagon 86">
              <a:extLst>
                <a:ext uri="{FF2B5EF4-FFF2-40B4-BE49-F238E27FC236}">
                  <a16:creationId xmlns:a16="http://schemas.microsoft.com/office/drawing/2014/main" id="{35483C9C-22AF-4802-82D6-9ABCF337EE7A}"/>
                </a:ext>
              </a:extLst>
            </p:cNvPr>
            <p:cNvSpPr/>
            <p:nvPr/>
          </p:nvSpPr>
          <p:spPr>
            <a:xfrm rot="5400000">
              <a:off x="1181100" y="2952750"/>
              <a:ext cx="990600" cy="1143000"/>
            </a:xfrm>
            <a:prstGeom prst="homePlate">
              <a:avLst>
                <a:gd name="adj" fmla="val 22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0" name="Oval 88">
            <a:extLst>
              <a:ext uri="{FF2B5EF4-FFF2-40B4-BE49-F238E27FC236}">
                <a16:creationId xmlns:a16="http://schemas.microsoft.com/office/drawing/2014/main" id="{D719CE27-D322-4FA4-8D6E-C23A8DA017CC}"/>
              </a:ext>
            </a:extLst>
          </p:cNvPr>
          <p:cNvSpPr/>
          <p:nvPr userDrawn="1"/>
        </p:nvSpPr>
        <p:spPr>
          <a:xfrm>
            <a:off x="1278467" y="1803623"/>
            <a:ext cx="1169648" cy="1169648"/>
          </a:xfrm>
          <a:prstGeom prst="ellipse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92">
            <a:extLst>
              <a:ext uri="{FF2B5EF4-FFF2-40B4-BE49-F238E27FC236}">
                <a16:creationId xmlns:a16="http://schemas.microsoft.com/office/drawing/2014/main" id="{9119FFD6-FD9D-4A23-9A68-FD5E9A6D7F9B}"/>
              </a:ext>
            </a:extLst>
          </p:cNvPr>
          <p:cNvSpPr/>
          <p:nvPr userDrawn="1"/>
        </p:nvSpPr>
        <p:spPr>
          <a:xfrm>
            <a:off x="4100273" y="1803623"/>
            <a:ext cx="1169648" cy="1169648"/>
          </a:xfrm>
          <a:prstGeom prst="ellipse">
            <a:avLst/>
          </a:prstGeom>
          <a:solidFill>
            <a:schemeClr val="accent6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Oval 93">
            <a:extLst>
              <a:ext uri="{FF2B5EF4-FFF2-40B4-BE49-F238E27FC236}">
                <a16:creationId xmlns:a16="http://schemas.microsoft.com/office/drawing/2014/main" id="{A7199D3D-B658-475B-A358-449CE8A1ABBA}"/>
              </a:ext>
            </a:extLst>
          </p:cNvPr>
          <p:cNvSpPr/>
          <p:nvPr userDrawn="1"/>
        </p:nvSpPr>
        <p:spPr>
          <a:xfrm>
            <a:off x="6922080" y="1803623"/>
            <a:ext cx="1169648" cy="1169648"/>
          </a:xfrm>
          <a:prstGeom prst="ellipse">
            <a:avLst/>
          </a:prstGeom>
          <a:solidFill>
            <a:schemeClr val="accent3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1856CEF4-FED5-48B1-8B82-198112C096AE}"/>
              </a:ext>
            </a:extLst>
          </p:cNvPr>
          <p:cNvSpPr/>
          <p:nvPr userDrawn="1"/>
        </p:nvSpPr>
        <p:spPr>
          <a:xfrm>
            <a:off x="9743885" y="1803623"/>
            <a:ext cx="1169648" cy="1169648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52C4874-0D64-464F-8872-1BA0DA8A2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43" y="2044580"/>
            <a:ext cx="676452" cy="676452"/>
          </a:xfrm>
          <a:prstGeom prst="rect">
            <a:avLst/>
          </a:prstGeom>
        </p:spPr>
      </p:pic>
      <p:pic>
        <p:nvPicPr>
          <p:cNvPr id="66" name="Графіка 65">
            <a:extLst>
              <a:ext uri="{FF2B5EF4-FFF2-40B4-BE49-F238E27FC236}">
                <a16:creationId xmlns:a16="http://schemas.microsoft.com/office/drawing/2014/main" id="{200A9401-CAB7-4CCA-8E94-52C66776E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3921" y="2079354"/>
            <a:ext cx="1005963" cy="641678"/>
          </a:xfrm>
          <a:prstGeom prst="rect">
            <a:avLst/>
          </a:prstGeom>
        </p:spPr>
      </p:pic>
      <p:pic>
        <p:nvPicPr>
          <p:cNvPr id="67" name="Графіка 66">
            <a:extLst>
              <a:ext uri="{FF2B5EF4-FFF2-40B4-BE49-F238E27FC236}">
                <a16:creationId xmlns:a16="http://schemas.microsoft.com/office/drawing/2014/main" id="{94871EDD-DC80-447F-8C7D-DAE6D15D21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513728" y="1945241"/>
            <a:ext cx="774890" cy="85680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42841B9-FCE9-4A0D-B76D-E0A37DF3DC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02" y="1990541"/>
            <a:ext cx="771286" cy="771286"/>
          </a:xfrm>
          <a:prstGeom prst="rect">
            <a:avLst/>
          </a:prstGeom>
        </p:spPr>
      </p:pic>
      <p:sp>
        <p:nvSpPr>
          <p:cNvPr id="54" name="Місце для вмісту 42">
            <a:extLst>
              <a:ext uri="{FF2B5EF4-FFF2-40B4-BE49-F238E27FC236}">
                <a16:creationId xmlns:a16="http://schemas.microsoft.com/office/drawing/2014/main" id="{01B1D61E-817F-4ACF-AE4D-612EAA18FD1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6073" y="3055893"/>
            <a:ext cx="2214434" cy="2361080"/>
          </a:xfrm>
          <a:noFill/>
        </p:spPr>
        <p:txBody>
          <a:bodyPr lIns="36000" tIns="36000" rIns="36000" bIns="36000"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6" name="Місце для вмісту 42">
            <a:extLst>
              <a:ext uri="{FF2B5EF4-FFF2-40B4-BE49-F238E27FC236}">
                <a16:creationId xmlns:a16="http://schemas.microsoft.com/office/drawing/2014/main" id="{BAF165F9-6705-4A96-9E95-35E9973DC19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577880" y="3055893"/>
            <a:ext cx="2214434" cy="2361080"/>
          </a:xfrm>
          <a:noFill/>
        </p:spPr>
        <p:txBody>
          <a:bodyPr lIns="36000" tIns="36000" rIns="36000" bIns="36000"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7" name="Місце для вмісту 42">
            <a:extLst>
              <a:ext uri="{FF2B5EF4-FFF2-40B4-BE49-F238E27FC236}">
                <a16:creationId xmlns:a16="http://schemas.microsoft.com/office/drawing/2014/main" id="{663E4EC3-8813-4F7B-B7E8-3B7DD64C33F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00248" y="3055893"/>
            <a:ext cx="2214434" cy="2361080"/>
          </a:xfrm>
          <a:noFill/>
        </p:spPr>
        <p:txBody>
          <a:bodyPr lIns="36000" tIns="36000" rIns="36000" bIns="36000"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8" name="Місце для вмісту 42">
            <a:extLst>
              <a:ext uri="{FF2B5EF4-FFF2-40B4-BE49-F238E27FC236}">
                <a16:creationId xmlns:a16="http://schemas.microsoft.com/office/drawing/2014/main" id="{0430FA7F-4469-46DA-A798-958761FDCD1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213341" y="3055893"/>
            <a:ext cx="2214434" cy="2361080"/>
          </a:xfrm>
          <a:noFill/>
        </p:spPr>
        <p:txBody>
          <a:bodyPr lIns="36000" tIns="36000" rIns="36000" bIns="36000"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1713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2" grpId="0" animBg="1"/>
      <p:bldP spid="41" grpId="0" animBg="1"/>
      <p:bldP spid="50" grpId="0" animBg="1"/>
      <p:bldP spid="55" grpId="0" animBg="1"/>
      <p:bldP spid="59" grpId="0" animBg="1"/>
      <p:bldP spid="6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Фото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CF4270-9843-4F72-BA3C-568FB54DF8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774399"/>
            <a:ext cx="5729723" cy="4500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8B8557-9CBE-4273-8E23-1768F351F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5057"/>
            <a:ext cx="10972800" cy="9762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accent4"/>
                </a:solidFill>
                <a:latin typeface="Bahnschrift SemiBold SemiConden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uk-UA"/>
              <a:t>ЗАГОЛОВОК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CBD226-4738-4373-B749-363569DCA0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5280" y="1774400"/>
            <a:ext cx="4897120" cy="4535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</p:spTree>
    <p:extLst>
      <p:ext uri="{BB962C8B-B14F-4D97-AF65-F5344CB8AC3E}">
        <p14:creationId xmlns:p14="http://schemas.microsoft.com/office/powerpoint/2010/main" val="171825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71F29F7-0EB0-4778-BC09-041160E481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2822E1-B151-47B7-993E-9B21B4C7246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 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A93DE7-0492-4EF7-89EF-15EB93D7039E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err="1"/>
              <a:t>Натисніть</a:t>
            </a:r>
            <a:r>
              <a:rPr lang="uk-UA"/>
              <a:t>,</a:t>
            </a:r>
            <a:r>
              <a:rPr lang="ru-RU"/>
              <a:t>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</p:spTree>
    <p:extLst>
      <p:ext uri="{BB962C8B-B14F-4D97-AF65-F5344CB8AC3E}">
        <p14:creationId xmlns:p14="http://schemas.microsoft.com/office/powerpoint/2010/main" val="18567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40FB09-CCD3-4E1D-A19C-52355D9B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4551"/>
            <a:ext cx="12192000" cy="975589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6BB6ACBA-DC05-4E81-BC46-505894DF016B}"/>
              </a:ext>
            </a:extLst>
          </p:cNvPr>
          <p:cNvCxnSpPr/>
          <p:nvPr userDrawn="1"/>
        </p:nvCxnSpPr>
        <p:spPr>
          <a:xfrm>
            <a:off x="497711" y="1238491"/>
            <a:ext cx="11157995" cy="0"/>
          </a:xfrm>
          <a:prstGeom prst="line">
            <a:avLst/>
          </a:prstGeom>
          <a:ln w="444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0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98EA6D2-A45A-492F-9F3D-1AB20BC7AB45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1413"/>
            <a:ext cx="10584425" cy="2675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8B83B-5C5D-47A5-8A59-8DD32C4D0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38622"/>
            <a:ext cx="10584425" cy="2130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змінити</a:t>
            </a:r>
            <a:r>
              <a:rPr lang="ru-RU"/>
              <a:t> текст слайду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625A723-1F71-4D33-A886-0D4DDD8EC0BA}"/>
              </a:ext>
            </a:extLst>
          </p:cNvPr>
          <p:cNvSpPr/>
          <p:nvPr userDrawn="1"/>
        </p:nvSpPr>
        <p:spPr>
          <a:xfrm>
            <a:off x="0" y="3408679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3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90F70254-1465-4516-96AA-C2DCC6E95A41}"/>
              </a:ext>
            </a:extLst>
          </p:cNvPr>
          <p:cNvGrpSpPr/>
          <p:nvPr userDrawn="1"/>
        </p:nvGrpSpPr>
        <p:grpSpPr>
          <a:xfrm>
            <a:off x="6337976" y="1737362"/>
            <a:ext cx="5854028" cy="3383279"/>
            <a:chOff x="5748696" y="1097009"/>
            <a:chExt cx="5854028" cy="4292651"/>
          </a:xfrm>
        </p:grpSpPr>
        <p:grpSp>
          <p:nvGrpSpPr>
            <p:cNvPr id="2" name="Групувати 1">
              <a:extLst>
                <a:ext uri="{FF2B5EF4-FFF2-40B4-BE49-F238E27FC236}">
                  <a16:creationId xmlns:a16="http://schemas.microsoft.com/office/drawing/2014/main" id="{C813D988-E7C7-455D-8F0B-DA03C08EE8AD}"/>
                </a:ext>
              </a:extLst>
            </p:cNvPr>
            <p:cNvGrpSpPr/>
            <p:nvPr userDrawn="1"/>
          </p:nvGrpSpPr>
          <p:grpSpPr>
            <a:xfrm>
              <a:off x="7543906" y="1722120"/>
              <a:ext cx="4058818" cy="3017518"/>
              <a:chOff x="9390661" y="1462182"/>
              <a:chExt cx="2446191" cy="3562300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4262AC8D-ED90-4CD9-9318-C78316CC1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0662" y="1462182"/>
                <a:ext cx="2446190" cy="8439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E940B775-9CAB-4F52-8A34-39FF48803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0662" y="4209908"/>
                <a:ext cx="2446190" cy="8145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8025C93E-11B8-442C-AFC2-CB3370F91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0661" y="3293999"/>
                <a:ext cx="2446190" cy="833993"/>
              </a:xfrm>
              <a:custGeom>
                <a:avLst/>
                <a:gdLst>
                  <a:gd name="T0" fmla="*/ 0 w 878"/>
                  <a:gd name="T1" fmla="*/ 0 h 261"/>
                  <a:gd name="T2" fmla="*/ 878 w 878"/>
                  <a:gd name="T3" fmla="*/ 0 h 261"/>
                  <a:gd name="T4" fmla="*/ 878 w 878"/>
                  <a:gd name="T5" fmla="*/ 261 h 261"/>
                  <a:gd name="T6" fmla="*/ 0 w 878"/>
                  <a:gd name="T7" fmla="*/ 261 h 261"/>
                  <a:gd name="T8" fmla="*/ 0 w 878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8709C53B-E2D1-40EA-830F-662E0A5A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0661" y="2377881"/>
                <a:ext cx="2446190" cy="840354"/>
              </a:xfrm>
              <a:custGeom>
                <a:avLst/>
                <a:gdLst>
                  <a:gd name="T0" fmla="*/ 0 w 878"/>
                  <a:gd name="T1" fmla="*/ 0 h 261"/>
                  <a:gd name="T2" fmla="*/ 878 w 878"/>
                  <a:gd name="T3" fmla="*/ 0 h 261"/>
                  <a:gd name="T4" fmla="*/ 878 w 878"/>
                  <a:gd name="T5" fmla="*/ 261 h 261"/>
                  <a:gd name="T6" fmla="*/ 0 w 878"/>
                  <a:gd name="T7" fmla="*/ 261 h 261"/>
                  <a:gd name="T8" fmla="*/ 0 w 878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Групувати 2">
              <a:extLst>
                <a:ext uri="{FF2B5EF4-FFF2-40B4-BE49-F238E27FC236}">
                  <a16:creationId xmlns:a16="http://schemas.microsoft.com/office/drawing/2014/main" id="{D5C11930-8A85-4261-8B0B-846ADC3AE04A}"/>
                </a:ext>
              </a:extLst>
            </p:cNvPr>
            <p:cNvGrpSpPr/>
            <p:nvPr userDrawn="1"/>
          </p:nvGrpSpPr>
          <p:grpSpPr>
            <a:xfrm>
              <a:off x="5748696" y="1097009"/>
              <a:ext cx="1740778" cy="4292651"/>
              <a:chOff x="6164563" y="1798215"/>
              <a:chExt cx="1172063" cy="2890237"/>
            </a:xfrm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7363F407-6D6C-4C0B-A67E-19746877A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607" y="1798215"/>
                <a:ext cx="731019" cy="900894"/>
              </a:xfrm>
              <a:custGeom>
                <a:avLst/>
                <a:gdLst>
                  <a:gd name="T0" fmla="*/ 542 w 542"/>
                  <a:gd name="T1" fmla="*/ 0 h 677"/>
                  <a:gd name="T2" fmla="*/ 0 w 542"/>
                  <a:gd name="T3" fmla="*/ 677 h 677"/>
                  <a:gd name="T4" fmla="*/ 542 w 542"/>
                  <a:gd name="T5" fmla="*/ 677 h 677"/>
                  <a:gd name="T6" fmla="*/ 542 w 542"/>
                  <a:gd name="T7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7">
                    <a:moveTo>
                      <a:pt x="542" y="0"/>
                    </a:moveTo>
                    <a:lnTo>
                      <a:pt x="0" y="677"/>
                    </a:lnTo>
                    <a:lnTo>
                      <a:pt x="542" y="677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CCEDCD59-37EC-4666-937D-503C77569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603" y="3786217"/>
                <a:ext cx="731019" cy="902235"/>
              </a:xfrm>
              <a:custGeom>
                <a:avLst/>
                <a:gdLst>
                  <a:gd name="T0" fmla="*/ 542 w 542"/>
                  <a:gd name="T1" fmla="*/ 678 h 678"/>
                  <a:gd name="T2" fmla="*/ 0 w 542"/>
                  <a:gd name="T3" fmla="*/ 0 h 678"/>
                  <a:gd name="T4" fmla="*/ 542 w 542"/>
                  <a:gd name="T5" fmla="*/ 0 h 678"/>
                  <a:gd name="T6" fmla="*/ 542 w 542"/>
                  <a:gd name="T7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8">
                    <a:moveTo>
                      <a:pt x="542" y="678"/>
                    </a:moveTo>
                    <a:lnTo>
                      <a:pt x="0" y="0"/>
                    </a:lnTo>
                    <a:lnTo>
                      <a:pt x="542" y="0"/>
                    </a:lnTo>
                    <a:lnTo>
                      <a:pt x="542" y="6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2CD49DD9-AC6E-43B4-B66D-47D169D5F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564" y="3266506"/>
                <a:ext cx="1172058" cy="475652"/>
              </a:xfrm>
              <a:custGeom>
                <a:avLst/>
                <a:gdLst>
                  <a:gd name="T0" fmla="*/ 0 w 367"/>
                  <a:gd name="T1" fmla="*/ 0 h 151"/>
                  <a:gd name="T2" fmla="*/ 121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0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0" y="0"/>
                    </a:moveTo>
                    <a:cubicBezTo>
                      <a:pt x="121" y="151"/>
                      <a:pt x="121" y="151"/>
                      <a:pt x="121" y="151"/>
                    </a:cubicBezTo>
                    <a:cubicBezTo>
                      <a:pt x="203" y="151"/>
                      <a:pt x="28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45" y="0"/>
                      <a:pt x="122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73963A52-7DA7-474F-A71C-92663538F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563" y="2743167"/>
                <a:ext cx="1172058" cy="479281"/>
              </a:xfrm>
              <a:custGeom>
                <a:avLst/>
                <a:gdLst>
                  <a:gd name="T0" fmla="*/ 121 w 367"/>
                  <a:gd name="T1" fmla="*/ 0 h 151"/>
                  <a:gd name="T2" fmla="*/ 0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121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12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2" y="151"/>
                      <a:pt x="24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85" y="0"/>
                      <a:pt x="203" y="0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Заголовок 26">
            <a:extLst>
              <a:ext uri="{FF2B5EF4-FFF2-40B4-BE49-F238E27FC236}">
                <a16:creationId xmlns:a16="http://schemas.microsoft.com/office/drawing/2014/main" id="{D75F61FD-644C-4583-8AE6-7BC7BBD57C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1496"/>
            <a:ext cx="5105400" cy="5923915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C4167C97-2221-4BB2-BFE2-518CE28601CA}"/>
              </a:ext>
            </a:extLst>
          </p:cNvPr>
          <p:cNvSpPr/>
          <p:nvPr userDrawn="1"/>
        </p:nvSpPr>
        <p:spPr>
          <a:xfrm>
            <a:off x="0" y="0"/>
            <a:ext cx="183037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0248631D-DC11-4E46-B543-6E1697970BE5}"/>
              </a:ext>
            </a:extLst>
          </p:cNvPr>
          <p:cNvSpPr/>
          <p:nvPr userDrawn="1"/>
        </p:nvSpPr>
        <p:spPr>
          <a:xfrm>
            <a:off x="0" y="0"/>
            <a:ext cx="183037" cy="6858000"/>
          </a:xfrm>
          <a:prstGeom prst="rect">
            <a:avLst/>
          </a:prstGeom>
          <a:gradFill flip="none" rotWithShape="1">
            <a:gsLst>
              <a:gs pos="22000">
                <a:schemeClr val="accent4"/>
              </a:gs>
              <a:gs pos="100000">
                <a:schemeClr val="accent3"/>
              </a:gs>
              <a:gs pos="0">
                <a:schemeClr val="accent1"/>
              </a:gs>
              <a:gs pos="65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A69F842-D7CA-419B-8B31-CF1D629A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49" y="287707"/>
            <a:ext cx="2772089" cy="42793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23E10-D6A1-41D4-BE05-FA85C8BE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5852" y="265180"/>
            <a:ext cx="8576901" cy="6403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err="1"/>
              <a:t>Натисніть</a:t>
            </a:r>
            <a:r>
              <a:rPr lang="ru-RU"/>
              <a:t>, </a:t>
            </a:r>
            <a:r>
              <a:rPr lang="ru-RU" err="1"/>
              <a:t>щоб</a:t>
            </a:r>
            <a:r>
              <a:rPr lang="ru-RU"/>
              <a:t> </a:t>
            </a:r>
            <a:r>
              <a:rPr lang="ru-RU" err="1"/>
              <a:t>додати</a:t>
            </a:r>
            <a:r>
              <a:rPr lang="ru-RU"/>
              <a:t> </a:t>
            </a:r>
            <a:r>
              <a:rPr lang="ru-RU" err="1"/>
              <a:t>бажаний</a:t>
            </a:r>
            <a:r>
              <a:rPr lang="ru-RU"/>
              <a:t> об</a:t>
            </a:r>
            <a:r>
              <a:rPr lang="en-US"/>
              <a:t>’</a:t>
            </a:r>
            <a:r>
              <a:rPr lang="uk-UA" err="1"/>
              <a:t>єкт</a:t>
            </a:r>
            <a:endParaRPr lang="ru-RU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16F776D3-8D75-4B80-B397-053533D84D57}"/>
              </a:ext>
            </a:extLst>
          </p:cNvPr>
          <p:cNvCxnSpPr>
            <a:cxnSpLocks/>
          </p:cNvCxnSpPr>
          <p:nvPr userDrawn="1"/>
        </p:nvCxnSpPr>
        <p:spPr>
          <a:xfrm>
            <a:off x="259248" y="4146700"/>
            <a:ext cx="3932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1781059-1B64-49AA-98F7-153CA96B1B1D}"/>
              </a:ext>
            </a:extLst>
          </p:cNvPr>
          <p:cNvCxnSpPr>
            <a:cxnSpLocks/>
          </p:cNvCxnSpPr>
          <p:nvPr userDrawn="1"/>
        </p:nvCxnSpPr>
        <p:spPr>
          <a:xfrm>
            <a:off x="3209544" y="265181"/>
            <a:ext cx="0" cy="64039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018F81D-1438-4B7A-B958-1D22206B540E}"/>
              </a:ext>
            </a:extLst>
          </p:cNvPr>
          <p:cNvSpPr/>
          <p:nvPr userDrawn="1"/>
        </p:nvSpPr>
        <p:spPr>
          <a:xfrm>
            <a:off x="259247" y="5314909"/>
            <a:ext cx="29502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Лідія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Чорна</a:t>
            </a:r>
            <a:endParaRPr lang="ru-RU" sz="1800" b="1" kern="1200">
              <a:solidFill>
                <a:srgbClr val="6DA945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Булінг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 як </a:t>
            </a: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групова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 травма: </a:t>
            </a:r>
            <a:b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</a:b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що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 з </a:t>
            </a: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цим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робити</a:t>
            </a:r>
            <a:r>
              <a:rPr lang="ru-RU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err="1">
                <a:solidFill>
                  <a:srgbClr val="6DA945"/>
                </a:solidFill>
                <a:latin typeface="+mj-lt"/>
                <a:ea typeface="+mn-ea"/>
                <a:cs typeface="+mn-cs"/>
              </a:rPr>
              <a:t>EdCamp</a:t>
            </a:r>
            <a:r>
              <a:rPr lang="en-US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, </a:t>
            </a:r>
            <a:r>
              <a:rPr lang="uk-UA" sz="1800" b="1" kern="1200">
                <a:solidFill>
                  <a:srgbClr val="6DA945"/>
                </a:solidFill>
                <a:latin typeface="+mj-lt"/>
                <a:ea typeface="+mn-ea"/>
                <a:cs typeface="+mn-cs"/>
              </a:rPr>
              <a:t>Миргород, 15.10.2021</a:t>
            </a:r>
          </a:p>
        </p:txBody>
      </p:sp>
    </p:spTree>
    <p:extLst>
      <p:ext uri="{BB962C8B-B14F-4D97-AF65-F5344CB8AC3E}">
        <p14:creationId xmlns:p14="http://schemas.microsoft.com/office/powerpoint/2010/main" val="68785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E041799-21B1-4093-8B0A-0F7A2FC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8924-2D9B-4EB8-B640-D21713930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6946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50" r:id="rId5"/>
    <p:sldLayoutId id="2147483654" r:id="rId6"/>
    <p:sldLayoutId id="2147483661" r:id="rId7"/>
    <p:sldLayoutId id="2147483652" r:id="rId8"/>
    <p:sldLayoutId id="2147483653" r:id="rId9"/>
    <p:sldLayoutId id="2147483665" r:id="rId10"/>
    <p:sldLayoutId id="2147483666" r:id="rId11"/>
    <p:sldLayoutId id="2147483662" r:id="rId12"/>
    <p:sldLayoutId id="2147483668" r:id="rId13"/>
    <p:sldLayoutId id="2147483667" r:id="rId14"/>
    <p:sldLayoutId id="2147483669" r:id="rId15"/>
    <p:sldLayoutId id="2147483655" r:id="rId16"/>
    <p:sldLayoutId id="2147483660" r:id="rId17"/>
    <p:sldLayoutId id="2147483656" r:id="rId18"/>
    <p:sldLayoutId id="2147483657" r:id="rId19"/>
    <p:sldLayoutId id="2147483658" r:id="rId20"/>
    <p:sldLayoutId id="214748365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3C82D7-42AC-4DDF-9B58-D846AC55A741}"/>
              </a:ext>
            </a:extLst>
          </p:cNvPr>
          <p:cNvSpPr txBox="1"/>
          <p:nvPr/>
        </p:nvSpPr>
        <p:spPr>
          <a:xfrm>
            <a:off x="-2" y="282680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40">
                <a:solidFill>
                  <a:schemeClr val="accent6">
                    <a:lumMod val="75000"/>
                  </a:schemeClr>
                </a:solidFill>
                <a:latin typeface="+mj-lt"/>
              </a:rPr>
              <a:t>БУЛІНГ ЯК ГРУПОВА ТРАВМА: ЩО З ЦИМ РОБИТИ?</a:t>
            </a:r>
            <a:endParaRPr lang="uk-UA" sz="4400" b="1" spc="4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7647C-2EC2-42C3-B510-DC9B0D8CC70C}"/>
              </a:ext>
            </a:extLst>
          </p:cNvPr>
          <p:cNvSpPr txBox="1"/>
          <p:nvPr/>
        </p:nvSpPr>
        <p:spPr>
          <a:xfrm>
            <a:off x="471308" y="411072"/>
            <a:ext cx="77656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>
                <a:latin typeface="+mj-lt"/>
              </a:rPr>
              <a:t>Учительська (не)конференція </a:t>
            </a:r>
            <a:r>
              <a:rPr lang="en-US" sz="2800" err="1">
                <a:latin typeface="+mj-lt"/>
              </a:rPr>
              <a:t>EdCamp</a:t>
            </a:r>
            <a:r>
              <a:rPr lang="en-US" sz="2800">
                <a:latin typeface="+mj-lt"/>
              </a:rPr>
              <a:t> </a:t>
            </a:r>
            <a:r>
              <a:rPr lang="en-US" sz="2800" err="1">
                <a:latin typeface="+mj-lt"/>
              </a:rPr>
              <a:t>Myrhorod</a:t>
            </a:r>
            <a:r>
              <a:rPr lang="uk-UA" sz="2800">
                <a:latin typeface="+mj-lt"/>
              </a:rPr>
              <a:t> </a:t>
            </a:r>
            <a:r>
              <a:rPr lang="en-US" sz="2800">
                <a:latin typeface="+mj-lt"/>
              </a:rPr>
              <a:t>«</a:t>
            </a:r>
            <a:r>
              <a:rPr lang="ru-RU" sz="2800">
                <a:latin typeface="+mj-lt"/>
              </a:rPr>
              <a:t>ШКОЛА — РОБОТА НЕ ДЛЯ ГАЛОЧКИ»</a:t>
            </a:r>
            <a:endParaRPr lang="en-US" sz="2800">
              <a:latin typeface="+mj-lt"/>
            </a:endParaRPr>
          </a:p>
          <a:p>
            <a:r>
              <a:rPr lang="en-US" sz="2800">
                <a:latin typeface="+mj-lt"/>
              </a:rPr>
              <a:t>15 </a:t>
            </a:r>
            <a:r>
              <a:rPr lang="uk-UA" sz="2800">
                <a:latin typeface="+mj-lt"/>
              </a:rPr>
              <a:t>жовтня 202</a:t>
            </a:r>
            <a:r>
              <a:rPr lang="en-US" sz="2800">
                <a:latin typeface="+mj-lt"/>
              </a:rPr>
              <a:t>1</a:t>
            </a:r>
            <a:r>
              <a:rPr lang="uk-UA" sz="2800">
                <a:latin typeface="+mj-lt"/>
              </a:rPr>
              <a:t> року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E1FB8-B9A1-47B2-A173-BC395D417147}"/>
              </a:ext>
            </a:extLst>
          </p:cNvPr>
          <p:cNvSpPr txBox="1"/>
          <p:nvPr/>
        </p:nvSpPr>
        <p:spPr>
          <a:xfrm>
            <a:off x="3536785" y="4526094"/>
            <a:ext cx="81839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3200">
                <a:latin typeface="+mj-lt"/>
              </a:rPr>
              <a:t>ЛІДІЯ ЧОРНА </a:t>
            </a:r>
          </a:p>
          <a:p>
            <a:pPr algn="r"/>
            <a:r>
              <a:rPr lang="ru-RU" sz="2400">
                <a:latin typeface="+mj-lt"/>
              </a:rPr>
              <a:t>кандидат </a:t>
            </a:r>
            <a:r>
              <a:rPr lang="ru-RU" sz="2400" err="1">
                <a:latin typeface="+mj-lt"/>
              </a:rPr>
              <a:t>психологічних</a:t>
            </a:r>
            <a:r>
              <a:rPr lang="ru-RU" sz="2400">
                <a:latin typeface="+mj-lt"/>
              </a:rPr>
              <a:t> наук, </a:t>
            </a:r>
            <a:r>
              <a:rPr lang="ru-RU" sz="2400" err="1">
                <a:latin typeface="+mj-lt"/>
              </a:rPr>
              <a:t>завідувачка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лабораторії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психології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малих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груп</a:t>
            </a:r>
            <a:r>
              <a:rPr lang="ru-RU" sz="2400">
                <a:latin typeface="+mj-lt"/>
              </a:rPr>
              <a:t> та </a:t>
            </a:r>
            <a:r>
              <a:rPr lang="ru-RU" sz="2400" err="1">
                <a:latin typeface="+mj-lt"/>
              </a:rPr>
              <a:t>міжгрупових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відносин</a:t>
            </a:r>
            <a:r>
              <a:rPr lang="ru-RU" sz="2400">
                <a:latin typeface="+mj-lt"/>
              </a:rPr>
              <a:t> </a:t>
            </a:r>
            <a:br>
              <a:rPr lang="ru-RU" sz="2400">
                <a:latin typeface="+mj-lt"/>
              </a:rPr>
            </a:br>
            <a:r>
              <a:rPr lang="ru-RU" sz="2400" err="1">
                <a:latin typeface="+mj-lt"/>
              </a:rPr>
              <a:t>Інституту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соціальної</a:t>
            </a:r>
            <a:r>
              <a:rPr lang="ru-RU" sz="2400">
                <a:latin typeface="+mj-lt"/>
              </a:rPr>
              <a:t> та </a:t>
            </a:r>
            <a:r>
              <a:rPr lang="ru-RU" sz="2400" err="1">
                <a:latin typeface="+mj-lt"/>
              </a:rPr>
              <a:t>політичної</a:t>
            </a:r>
            <a:r>
              <a:rPr lang="ru-RU" sz="2400">
                <a:latin typeface="+mj-lt"/>
              </a:rPr>
              <a:t> </a:t>
            </a:r>
            <a:r>
              <a:rPr lang="ru-RU" sz="2400" err="1">
                <a:latin typeface="+mj-lt"/>
              </a:rPr>
              <a:t>психології</a:t>
            </a:r>
            <a:r>
              <a:rPr lang="ru-RU" sz="2400">
                <a:latin typeface="+mj-lt"/>
              </a:rPr>
              <a:t> НАПН </a:t>
            </a:r>
            <a:r>
              <a:rPr lang="ru-RU" sz="2400" err="1">
                <a:latin typeface="+mj-lt"/>
              </a:rPr>
              <a:t>України</a:t>
            </a:r>
            <a:r>
              <a:rPr lang="ru-RU" sz="2400">
                <a:latin typeface="+mj-lt"/>
              </a:rPr>
              <a:t> </a:t>
            </a:r>
            <a:endParaRPr lang="uk-UA" sz="240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CE26E-62E6-4577-906E-3D82CA824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61" y="524052"/>
            <a:ext cx="3273287" cy="1191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2668C5-BFCA-4233-91BD-52C33DF57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7" y="4726913"/>
            <a:ext cx="1245708" cy="14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3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F48A3-7ED7-4BDD-94E1-C3563642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err="1"/>
              <a:t>Булінг</a:t>
            </a:r>
            <a:r>
              <a:rPr lang="uk-UA"/>
              <a:t>. </a:t>
            </a:r>
            <a:br>
              <a:rPr lang="uk-UA"/>
            </a:br>
            <a:r>
              <a:rPr lang="uk-UA"/>
              <a:t>Що з цим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FF2D2A-DDC4-47CF-BDBF-EDB4CDC2C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Дії «тут і зараз»</a:t>
            </a:r>
          </a:p>
          <a:p>
            <a:r>
              <a:rPr lang="uk-UA" dirty="0"/>
              <a:t>3. Дати оцінку ситуації булінгу після обговорення емоцій.</a:t>
            </a:r>
          </a:p>
          <a:p>
            <a:r>
              <a:rPr lang="uk-UA" dirty="0"/>
              <a:t>4. Домовитися з групою (шкільним класом) про алгоритм дій на випадок, коли всі почуваються «</a:t>
            </a:r>
            <a:r>
              <a:rPr lang="uk-UA" dirty="0" err="1"/>
              <a:t>знервовано</a:t>
            </a:r>
            <a:r>
              <a:rPr lang="uk-UA" dirty="0"/>
              <a:t>».</a:t>
            </a:r>
          </a:p>
          <a:p>
            <a:pPr marL="1257300" lvl="2" indent="-342900">
              <a:buFontTx/>
              <a:buChar char="-"/>
            </a:pPr>
            <a:r>
              <a:rPr lang="uk-UA" dirty="0"/>
              <a:t>Усі мають право на емоції. Говорити про емоції – нормально. </a:t>
            </a:r>
          </a:p>
          <a:p>
            <a:pPr marL="1257300" lvl="2" indent="-342900">
              <a:buFontTx/>
              <a:buChar char="-"/>
            </a:pPr>
            <a:r>
              <a:rPr lang="uk-UA" dirty="0"/>
              <a:t>Хто може мене вислухати? Хто сьогодні в класі «черговий психолог», «мама класу»?</a:t>
            </a:r>
          </a:p>
          <a:p>
            <a:pPr marL="1257300" lvl="2" indent="-342900">
              <a:buFontTx/>
              <a:buChar char="-"/>
            </a:pPr>
            <a:r>
              <a:rPr lang="uk-UA" dirty="0"/>
              <a:t>Домовитися з друзями, батьками, вчителями, шкільним психологом про психологічну «</a:t>
            </a:r>
            <a:r>
              <a:rPr lang="en-US" dirty="0"/>
              <a:t>SOS</a:t>
            </a:r>
            <a:r>
              <a:rPr lang="uk-UA" dirty="0"/>
              <a:t>-допомогу». У випадку фізичного булінгу – допомогти другу просто покинути ситуацію, фізично та психологічно дистанціюватися, не реагуючи на провокації. 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5. Звернутися до професійного психолога.</a:t>
            </a:r>
          </a:p>
          <a:p>
            <a:r>
              <a:rPr lang="uk-UA" dirty="0"/>
              <a:t> </a:t>
            </a:r>
          </a:p>
          <a:p>
            <a:pPr marL="1257300" lvl="2" indent="-342900">
              <a:buFontTx/>
              <a:buChar char="-"/>
            </a:pPr>
            <a:endParaRPr lang="uk-UA" dirty="0"/>
          </a:p>
          <a:p>
            <a:pPr marL="1257300" lvl="2" indent="-34290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57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A3303-B2DD-4744-BEE7-9D085CF4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87707"/>
            <a:ext cx="2697478" cy="4279392"/>
          </a:xfrm>
        </p:spPr>
        <p:txBody>
          <a:bodyPr/>
          <a:lstStyle/>
          <a:p>
            <a:r>
              <a:rPr lang="uk-UA" err="1"/>
              <a:t>Булінг</a:t>
            </a:r>
            <a:r>
              <a:rPr lang="uk-UA"/>
              <a:t>. </a:t>
            </a:r>
            <a:br>
              <a:rPr lang="uk-UA"/>
            </a:br>
            <a:r>
              <a:rPr lang="uk-UA"/>
              <a:t>Що з цим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C5D1C1-B70B-4E77-BDAA-EB7DDC34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50" y="277768"/>
            <a:ext cx="8576901" cy="6403946"/>
          </a:xfrm>
        </p:spPr>
        <p:txBody>
          <a:bodyPr/>
          <a:lstStyle/>
          <a:p>
            <a:r>
              <a:rPr lang="uk-UA" dirty="0"/>
              <a:t>6. Якщо Ви арт-педагог або арт-терапевт, то звернутися до художніх, несловесних засобів </a:t>
            </a:r>
            <a:r>
              <a:rPr lang="uk-UA" dirty="0" err="1"/>
              <a:t>відреагування</a:t>
            </a:r>
            <a:r>
              <a:rPr lang="uk-UA" dirty="0"/>
              <a:t> ситуації булінгу.</a:t>
            </a:r>
          </a:p>
          <a:p>
            <a:r>
              <a:rPr lang="uk-UA" dirty="0"/>
              <a:t>7. Надалі </a:t>
            </a:r>
            <a:r>
              <a:rPr lang="uk-UA" b="1" dirty="0"/>
              <a:t>спільно</a:t>
            </a:r>
            <a:r>
              <a:rPr lang="uk-UA" dirty="0"/>
              <a:t> передивитися мультфільми або фільми, відображають тему булінгу. Обговорити побачене. Скласти з класом колективну казку. Вихід на тему «пробачення».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097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74F3B-19A2-424B-AEC0-0CB31C1A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err="1"/>
              <a:t>Булінг</a:t>
            </a:r>
            <a:r>
              <a:rPr lang="uk-UA"/>
              <a:t>. </a:t>
            </a:r>
            <a:br>
              <a:rPr lang="uk-UA"/>
            </a:br>
            <a:r>
              <a:rPr lang="uk-UA"/>
              <a:t>Що з цим робити?</a:t>
            </a:r>
          </a:p>
        </p:txBody>
      </p:sp>
      <p:pic>
        <p:nvPicPr>
          <p:cNvPr id="2050" name="Picture 2" descr="Book Cover: Арт-терапія у подоланні психічної травми">
            <a:extLst>
              <a:ext uri="{FF2B5EF4-FFF2-40B4-BE49-F238E27FC236}">
                <a16:creationId xmlns:a16="http://schemas.microsoft.com/office/drawing/2014/main" id="{27A1442D-A0A3-4278-BD0D-F6A5FDE08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06" y="4191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6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6BEE6-2748-4BFE-87A3-A6E4A9C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err="1"/>
              <a:t>Булінг</a:t>
            </a:r>
            <a:r>
              <a:rPr lang="uk-UA"/>
              <a:t>. </a:t>
            </a:r>
            <a:br>
              <a:rPr lang="uk-UA"/>
            </a:br>
            <a:r>
              <a:rPr lang="uk-UA"/>
              <a:t>Що з цим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0B802F-0891-48BB-B7F5-04717B17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-UA"/>
              <a:t>Запобігання булінгу. </a:t>
            </a:r>
          </a:p>
          <a:p>
            <a:pPr marL="514350" indent="-514350">
              <a:buAutoNum type="arabicPeriod"/>
            </a:pPr>
            <a:r>
              <a:rPr lang="uk-UA"/>
              <a:t>Формування в шкільному класі безпечного середовища спілкування:</a:t>
            </a:r>
            <a:br>
              <a:rPr lang="uk-UA"/>
            </a:br>
            <a:r>
              <a:rPr lang="uk-UA"/>
              <a:t>- є кому пожалітися; </a:t>
            </a:r>
            <a:br>
              <a:rPr lang="uk-UA"/>
            </a:br>
            <a:r>
              <a:rPr lang="uk-UA"/>
              <a:t>- є кому вислухати,</a:t>
            </a:r>
          </a:p>
          <a:p>
            <a:pPr lvl="1"/>
            <a:r>
              <a:rPr lang="uk-UA"/>
              <a:t>- говорити про свої емоції – несоромно.</a:t>
            </a:r>
          </a:p>
          <a:p>
            <a:pPr marL="514350" indent="-514350">
              <a:buAutoNum type="arabicPeriod"/>
            </a:pPr>
            <a:r>
              <a:rPr lang="uk-UA"/>
              <a:t>Якщо значуща для дитини доросла особа (вчитель, батьки, інші дорослі) дають учню негативний зворотній зв’язок, то воно має бути індивідуалізованим</a:t>
            </a:r>
          </a:p>
          <a:p>
            <a:pPr marL="514350" indent="-514350">
              <a:buAutoNum type="arabicPeriod"/>
            </a:pPr>
            <a:r>
              <a:rPr lang="uk-UA"/>
              <a:t>Оцінюючи групу людей, будьте обережними з колективними емоціями. Не використовуйте стереотипи та узагальнення.  </a:t>
            </a:r>
          </a:p>
          <a:p>
            <a:pPr marL="514350" indent="-514350">
              <a:buAutoNum type="arabicPeriod"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15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457A5-56B9-4B72-B410-FFC7CA28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err="1"/>
              <a:t>Булінг</a:t>
            </a:r>
            <a:r>
              <a:rPr lang="uk-UA"/>
              <a:t>. </a:t>
            </a:r>
            <a:br>
              <a:rPr lang="uk-UA"/>
            </a:br>
            <a:r>
              <a:rPr lang="uk-UA"/>
              <a:t>Що з цим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4D20B1-30A4-45D4-A4EE-668DD13D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Запобігання булінгу. </a:t>
            </a:r>
          </a:p>
          <a:p>
            <a:r>
              <a:rPr lang="uk-UA"/>
              <a:t>4. Будьте спостережливими. Вчасно помічайте конфлікти, який назрівають у дитячому колективі.</a:t>
            </a:r>
          </a:p>
          <a:p>
            <a:r>
              <a:rPr lang="uk-UA"/>
              <a:t>5. Ретельно дотримуйтеся алгоритму дій реагування на випадки булінгу та застосування заходів виховного впливу в закладах освіти (наказ МОН №1646 від 28 грудня 2019 року та лист-роз'яснення до цього наказу від 4 квітня 2020 року).</a:t>
            </a:r>
          </a:p>
        </p:txBody>
      </p:sp>
    </p:spTree>
    <p:extLst>
      <p:ext uri="{BB962C8B-B14F-4D97-AF65-F5344CB8AC3E}">
        <p14:creationId xmlns:p14="http://schemas.microsoft.com/office/powerpoint/2010/main" val="203407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8EECA-5BFF-4913-BA1C-26B8F256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EFAC41-FE22-419F-966E-A2C32EE8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/>
          </a:p>
          <a:p>
            <a:pPr algn="ctr"/>
            <a:endParaRPr lang="uk-UA"/>
          </a:p>
          <a:p>
            <a:pPr algn="ctr"/>
            <a:endParaRPr lang="uk-UA"/>
          </a:p>
          <a:p>
            <a:pPr algn="ctr"/>
            <a:endParaRPr lang="uk-UA"/>
          </a:p>
          <a:p>
            <a:pPr algn="ctr"/>
            <a:r>
              <a:rPr lang="uk-UA" b="1"/>
              <a:t>Щиро 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38291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8E511-B9D1-4B01-B237-B979621D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Визначення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2E48B7-3492-467A-9895-0441ACF0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-UA" b="1" err="1">
                <a:solidFill>
                  <a:srgbClr val="202122"/>
                </a:solidFill>
                <a:latin typeface="Arial"/>
                <a:cs typeface="Arial"/>
              </a:rPr>
              <a:t>Булінг</a:t>
            </a:r>
            <a:r>
              <a:rPr lang="uk-UA" b="1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uk-UA" sz="2800"/>
              <a:t>– </a:t>
            </a:r>
            <a:r>
              <a:rPr lang="uk-UA" sz="2400">
                <a:solidFill>
                  <a:srgbClr val="202122"/>
                </a:solidFill>
                <a:latin typeface="Arial"/>
                <a:cs typeface="Arial"/>
              </a:rPr>
              <a:t>цькування, навмисна, систематично повторювана агресивна поведінка однієї людини (групи людей) стосовно іншої, яка ґрунтується на нерівності соціальної влади або фізичної сили.</a:t>
            </a:r>
            <a:r>
              <a:rPr lang="uk-UA" sz="2800">
                <a:solidFill>
                  <a:srgbClr val="202122"/>
                </a:solidFill>
                <a:latin typeface="Arial"/>
                <a:cs typeface="Arial"/>
              </a:rPr>
              <a:t> </a:t>
            </a:r>
            <a:endParaRPr lang="uk-UA" sz="2800" b="0" i="0">
              <a:solidFill>
                <a:srgbClr val="202122"/>
              </a:solidFill>
              <a:effectLst/>
              <a:latin typeface="Arial" panose="020B0604020202020204" pitchFamily="34" charset="0"/>
              <a:cs typeface="Arial"/>
            </a:endParaRPr>
          </a:p>
          <a:p>
            <a:r>
              <a:rPr lang="uk-UA" b="1">
                <a:solidFill>
                  <a:srgbClr val="202122"/>
                </a:solidFill>
                <a:latin typeface="Arial"/>
                <a:cs typeface="Arial"/>
              </a:rPr>
              <a:t>Психічна травма </a:t>
            </a:r>
            <a:r>
              <a:rPr lang="uk-UA">
                <a:solidFill>
                  <a:srgbClr val="202122"/>
                </a:solidFill>
                <a:latin typeface="Arial"/>
                <a:cs typeface="Arial"/>
              </a:rPr>
              <a:t>– </a:t>
            </a:r>
            <a:r>
              <a:rPr lang="uk-UA" sz="2400">
                <a:solidFill>
                  <a:srgbClr val="202122"/>
                </a:solidFill>
                <a:latin typeface="Arial"/>
                <a:cs typeface="Arial"/>
              </a:rPr>
              <a:t>пошкодження психіки, «рана», яка зачіпає глибинні шари психіки, має довготривалу дію на тіло, розум, емоції, пов'язані з сильними, позамежними переживаннями.</a:t>
            </a:r>
            <a:r>
              <a:rPr lang="uk-UA" sz="2800">
                <a:solidFill>
                  <a:srgbClr val="202122"/>
                </a:solidFill>
                <a:latin typeface="Arial"/>
                <a:cs typeface="Arial"/>
              </a:rPr>
              <a:t> </a:t>
            </a:r>
            <a:endParaRPr lang="uk-UA" sz="2800">
              <a:solidFill>
                <a:srgbClr val="202122"/>
              </a:solidFill>
              <a:latin typeface="Arial" panose="020B0604020202020204" pitchFamily="34" charset="0"/>
              <a:cs typeface="Arial"/>
            </a:endParaRPr>
          </a:p>
          <a:p>
            <a:r>
              <a:rPr lang="uk-UA" b="1">
                <a:solidFill>
                  <a:srgbClr val="202122"/>
                </a:solidFill>
                <a:latin typeface="Arial"/>
                <a:cs typeface="Arial"/>
              </a:rPr>
              <a:t>Групова травма  </a:t>
            </a:r>
            <a:r>
              <a:rPr lang="uk-UA">
                <a:solidFill>
                  <a:srgbClr val="202122"/>
                </a:solidFill>
                <a:latin typeface="Arial"/>
                <a:cs typeface="Arial"/>
              </a:rPr>
              <a:t>–  </a:t>
            </a:r>
            <a:r>
              <a:rPr lang="uk-UA" sz="2600">
                <a:solidFill>
                  <a:srgbClr val="202122"/>
                </a:solidFill>
                <a:latin typeface="Arial"/>
                <a:cs typeface="Arial"/>
              </a:rPr>
              <a:t>наявна, коли її отримали всі члени групи, а якщо окремі – то внаслідок спілкування всередині групи все рівно травмуються всі.</a:t>
            </a:r>
          </a:p>
          <a:p>
            <a:r>
              <a:rPr lang="uk-UA" b="1">
                <a:solidFill>
                  <a:srgbClr val="202122"/>
                </a:solidFill>
                <a:latin typeface="Arial"/>
                <a:cs typeface="Arial"/>
              </a:rPr>
              <a:t>Можливі причини травмування </a:t>
            </a:r>
            <a:r>
              <a:rPr lang="uk-UA">
                <a:solidFill>
                  <a:srgbClr val="202122"/>
                </a:solidFill>
                <a:latin typeface="Arial"/>
                <a:cs typeface="Arial"/>
              </a:rPr>
              <a:t>– </a:t>
            </a:r>
            <a:r>
              <a:rPr lang="uk-UA" sz="2800">
                <a:solidFill>
                  <a:srgbClr val="202122"/>
                </a:solidFill>
                <a:latin typeface="Arial"/>
                <a:cs typeface="Arial"/>
              </a:rPr>
              <a:t>соціальне приниження або хронічний стрес…  </a:t>
            </a:r>
            <a:endParaRPr lang="uk-UA" sz="2800">
              <a:solidFill>
                <a:srgbClr val="000000"/>
              </a:solidFill>
              <a:latin typeface="Bahnschrift Light"/>
              <a:cs typeface="Arial"/>
            </a:endParaRPr>
          </a:p>
          <a:p>
            <a:r>
              <a:rPr lang="uk-UA" b="1">
                <a:solidFill>
                  <a:srgbClr val="202122"/>
                </a:solidFill>
                <a:latin typeface="Arial"/>
                <a:cs typeface="Arial"/>
              </a:rPr>
              <a:t>Колективні та історичні травми – </a:t>
            </a:r>
            <a:r>
              <a:rPr lang="uk-UA">
                <a:solidFill>
                  <a:srgbClr val="202122"/>
                </a:solidFill>
                <a:latin typeface="Arial"/>
                <a:cs typeface="Arial"/>
              </a:rPr>
              <a:t>соціальне </a:t>
            </a:r>
            <a:r>
              <a:rPr lang="uk-UA" err="1">
                <a:solidFill>
                  <a:srgbClr val="202122"/>
                </a:solidFill>
                <a:latin typeface="Arial"/>
                <a:cs typeface="Arial"/>
              </a:rPr>
              <a:t>підгрунття</a:t>
            </a:r>
            <a:r>
              <a:rPr lang="uk-UA">
                <a:solidFill>
                  <a:srgbClr val="202122"/>
                </a:solidFill>
                <a:latin typeface="Arial"/>
                <a:cs typeface="Arial"/>
              </a:rPr>
              <a:t> булінгу.</a:t>
            </a:r>
          </a:p>
        </p:txBody>
      </p:sp>
    </p:spTree>
    <p:extLst>
      <p:ext uri="{BB962C8B-B14F-4D97-AF65-F5344CB8AC3E}">
        <p14:creationId xmlns:p14="http://schemas.microsoft.com/office/powerpoint/2010/main" val="323909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BF163-CFB8-488E-9164-23FF6620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Мета сьогоднішньої події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6B03A1-DFE5-4DCA-9B27-FEEBF94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852" y="364571"/>
            <a:ext cx="8576901" cy="6304555"/>
          </a:xfrm>
        </p:spPr>
        <p:txBody>
          <a:bodyPr/>
          <a:lstStyle/>
          <a:p>
            <a:r>
              <a:rPr lang="uk-UA"/>
              <a:t>Знаючи глибинні причини булінгу, ми можемо </a:t>
            </a:r>
            <a:r>
              <a:rPr lang="uk-UA" b="1"/>
              <a:t>управляти</a:t>
            </a:r>
            <a:r>
              <a:rPr lang="uk-UA"/>
              <a:t> процесами попередження булінгу та процесами </a:t>
            </a:r>
            <a:r>
              <a:rPr lang="uk-UA" b="1"/>
              <a:t>долання</a:t>
            </a:r>
            <a:r>
              <a:rPr lang="uk-UA"/>
              <a:t> його наслідків. </a:t>
            </a:r>
          </a:p>
          <a:p>
            <a:endParaRPr lang="uk-UA"/>
          </a:p>
          <a:p>
            <a:r>
              <a:rPr lang="uk-UA" err="1"/>
              <a:t>Булінг</a:t>
            </a:r>
            <a:r>
              <a:rPr lang="uk-UA"/>
              <a:t> не лише є сам по собі психічною травмою для жертви та її оточення, а й є результатом попереднього травмування групи, до якої належить жертва </a:t>
            </a:r>
          </a:p>
          <a:p>
            <a:endParaRPr lang="uk-UA"/>
          </a:p>
          <a:p>
            <a:r>
              <a:rPr lang="uk-UA"/>
              <a:t>Травма        </a:t>
            </a:r>
            <a:r>
              <a:rPr lang="uk-UA" err="1"/>
              <a:t>Булінг</a:t>
            </a:r>
            <a:r>
              <a:rPr lang="uk-UA"/>
              <a:t>         Травма   </a:t>
            </a: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81A69F56-499C-475B-BB24-32F9B266EB36}"/>
              </a:ext>
            </a:extLst>
          </p:cNvPr>
          <p:cNvSpPr/>
          <p:nvPr/>
        </p:nvSpPr>
        <p:spPr>
          <a:xfrm>
            <a:off x="4949686" y="5277679"/>
            <a:ext cx="437322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76F2FBC4-EA52-422B-B345-961FD8CD1DB7}"/>
              </a:ext>
            </a:extLst>
          </p:cNvPr>
          <p:cNvSpPr/>
          <p:nvPr/>
        </p:nvSpPr>
        <p:spPr>
          <a:xfrm>
            <a:off x="7206980" y="5277679"/>
            <a:ext cx="437322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15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AC333-F60B-4DC8-8188-8DA1FADA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ea typeface="Tahoma"/>
                <a:cs typeface="Tahoma"/>
              </a:rPr>
              <a:t>Чому </a:t>
            </a:r>
            <a:r>
              <a:rPr lang="uk-UA" err="1">
                <a:ea typeface="Tahoma"/>
                <a:cs typeface="Tahoma"/>
              </a:rPr>
              <a:t>булінг</a:t>
            </a:r>
            <a:r>
              <a:rPr lang="uk-UA">
                <a:ea typeface="Tahoma"/>
                <a:cs typeface="Tahoma"/>
              </a:rPr>
              <a:t> – травма?</a:t>
            </a:r>
            <a:br>
              <a:rPr lang="uk-UA"/>
            </a:br>
            <a:br>
              <a:rPr lang="uk-UA">
                <a:ea typeface="Tahoma"/>
                <a:cs typeface="Tahoma"/>
              </a:rPr>
            </a:br>
            <a:r>
              <a:rPr lang="uk-UA">
                <a:ea typeface="Tahoma"/>
                <a:cs typeface="Tahoma"/>
              </a:rPr>
              <a:t>Чому ж такі сильні емоції? 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C7DCB1-8DF4-4B75-85A2-463DB3E5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надзвичайна </a:t>
            </a:r>
            <a:r>
              <a:rPr lang="uk-U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емоцій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виявляють учасники ситуацій насильства,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 </a:t>
            </a:r>
            <a:r>
              <a:rPr lang="uk-UA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булера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погано ним контролюються та погано усвідомлюються; «</a:t>
            </a:r>
            <a:r>
              <a:rPr lang="uk-U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сліпа, незряча ненависть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часто жертви булінгу є випадковими «цапами </a:t>
            </a:r>
            <a:r>
              <a:rPr lang="uk-UA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відбувайлами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»– вони попали під </a:t>
            </a:r>
            <a:r>
              <a:rPr lang="uk-UA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ГАРЯЧУ РУКУ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Задоволення від насилля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ПОМСТА,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знімає обмеження </a:t>
            </a: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вияв морально несхвалюваних дій, РІДНА ГРУПА ДОЗВОЛЯЄ НАСИЛЛЯ, 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4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Фіксація сцен булінгу (фільмування на відео, фото): «</a:t>
            </a:r>
            <a:r>
              <a:rPr lang="uk-UA" sz="2400">
                <a:latin typeface="Times New Roman"/>
                <a:ea typeface="Calibri" panose="020F0502020204030204" pitchFamily="34" charset="0"/>
                <a:cs typeface="Times New Roman"/>
              </a:rPr>
              <a:t>ось він момент мого </a:t>
            </a:r>
            <a:r>
              <a:rPr lang="uk-UA" sz="2400" b="1">
                <a:latin typeface="Times New Roman"/>
                <a:ea typeface="Calibri" panose="020F0502020204030204" pitchFamily="34" charset="0"/>
                <a:cs typeface="Times New Roman"/>
              </a:rPr>
              <a:t>самозвеличення</a:t>
            </a:r>
            <a:r>
              <a:rPr lang="uk-UA" sz="2400">
                <a:latin typeface="Times New Roman"/>
                <a:ea typeface="Calibri" panose="020F0502020204030204" pitchFamily="34" charset="0"/>
                <a:cs typeface="Times New Roman"/>
              </a:rPr>
              <a:t>», «</a:t>
            </a:r>
            <a:r>
              <a:rPr lang="uk-UA" sz="2400" b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приниження</a:t>
            </a:r>
            <a:r>
              <a:rPr lang="uk-UA" sz="24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в публічному просторі жертви», а значить я можу шантажувати такими фото жертву та подовжувати ці життєві моменти. Я КЕРУЮ СИТУАЦІЄЮ.</a:t>
            </a:r>
            <a:r>
              <a:rPr lang="uk-UA" sz="24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uk-UA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86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AC333-F60B-4DC8-8188-8DA1FADA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ea typeface="Tahoma"/>
                <a:cs typeface="Tahoma"/>
              </a:rPr>
              <a:t>Чому </a:t>
            </a:r>
            <a:r>
              <a:rPr lang="uk-UA" err="1">
                <a:ea typeface="Tahoma"/>
                <a:cs typeface="Tahoma"/>
              </a:rPr>
              <a:t>булінг</a:t>
            </a:r>
            <a:r>
              <a:rPr lang="uk-UA">
                <a:ea typeface="Tahoma"/>
                <a:cs typeface="Tahoma"/>
              </a:rPr>
              <a:t> – травма?</a:t>
            </a:r>
            <a:br>
              <a:rPr lang="uk-UA"/>
            </a:br>
            <a:br>
              <a:rPr lang="uk-UA">
                <a:ea typeface="Tahoma"/>
                <a:cs typeface="Tahoma"/>
              </a:rPr>
            </a:br>
            <a:r>
              <a:rPr lang="uk-UA">
                <a:ea typeface="Tahoma"/>
                <a:cs typeface="Tahoma"/>
              </a:rPr>
              <a:t>Чому ж такі сильні емоції? 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C7DCB1-8DF4-4B75-85A2-463DB3E5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800">
                <a:latin typeface="Times New Roman"/>
                <a:cs typeface="Times New Roman"/>
              </a:rPr>
              <a:t>Несправедливість і сила звинувачень, публічність приниження та відмова рідної групи від захисту свого члена – ознаки булінгу як процесу травмування.  </a:t>
            </a:r>
            <a:endParaRPr lang="ru-RU" sz="4400"/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4400" b="1">
                <a:latin typeface="Times New Roman"/>
                <a:cs typeface="Times New Roman"/>
              </a:rPr>
              <a:t>Це шок!</a:t>
            </a:r>
            <a:endParaRPr lang="uk-UA" sz="4400" b="1"/>
          </a:p>
          <a:p>
            <a:r>
              <a:rPr lang="uk-UA" sz="28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Такі характеристики вказують на те, що </a:t>
            </a:r>
            <a:r>
              <a:rPr lang="uk-UA" sz="280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булінг</a:t>
            </a:r>
            <a:r>
              <a:rPr lang="uk-UA" sz="28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є яскравим прикладом прояву негативних та</a:t>
            </a:r>
            <a:r>
              <a:rPr lang="uk-UA" sz="28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uk-UA" sz="2800" b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витиснутих у підсвідомість, непрояснених, пригноблених та </a:t>
            </a:r>
            <a:r>
              <a:rPr lang="uk-UA" sz="2800" b="1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невідреагованих</a:t>
            </a:r>
            <a:r>
              <a:rPr lang="uk-UA" sz="2800" b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попередньо накопичених</a:t>
            </a:r>
            <a:r>
              <a:rPr lang="uk-UA" sz="2800" b="1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uk-UA" sz="2800" b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емоцій </a:t>
            </a:r>
            <a:r>
              <a:rPr lang="uk-UA" sz="28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людини.</a:t>
            </a:r>
            <a:r>
              <a:rPr lang="uk-UA" sz="28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</a:p>
          <a:p>
            <a:r>
              <a:rPr lang="uk-UA" sz="28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Людина вже мала травму, але не усвідомлює цього. Групова підтримка булінгу свідчить про групову травмованість.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9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07E59-7635-476D-81A1-D8B03AE7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Травмування групи – коли, як?</a:t>
            </a:r>
            <a:br>
              <a:rPr lang="uk-UA"/>
            </a:br>
            <a:br>
              <a:rPr lang="uk-UA"/>
            </a:br>
            <a:r>
              <a:rPr lang="uk-UA"/>
              <a:t>Точки відліку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BB6F8C-D7F7-4680-8D4A-B1EEB2EA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r>
              <a:rPr lang="uk-UA"/>
              <a:t>Емоції групи</a:t>
            </a:r>
          </a:p>
          <a:p>
            <a:pPr algn="ctr"/>
            <a:endParaRPr lang="uk-UA"/>
          </a:p>
          <a:p>
            <a:pPr algn="just"/>
            <a:r>
              <a:rPr lang="uk-UA"/>
              <a:t>           Гордість групи   Сором групи</a:t>
            </a:r>
          </a:p>
          <a:p>
            <a:pPr algn="just"/>
            <a:endParaRPr lang="uk-UA" sz="3600" b="1"/>
          </a:p>
          <a:p>
            <a:pPr algn="ctr"/>
            <a:r>
              <a:rPr lang="uk-UA" sz="3600" b="1"/>
              <a:t>Травмування групи</a:t>
            </a:r>
          </a:p>
          <a:p>
            <a:pPr marL="457200" indent="-457200" algn="just">
              <a:buChar char="•"/>
            </a:pPr>
            <a:r>
              <a:rPr lang="uk-UA" sz="3000" b="1"/>
              <a:t>Приниження групи</a:t>
            </a:r>
            <a:r>
              <a:rPr lang="uk-UA" sz="3000"/>
              <a:t> та суперечливі, важко артикульовані почуття членів групи (шок). </a:t>
            </a:r>
          </a:p>
          <a:p>
            <a:pPr marL="457200" indent="-457200" algn="just">
              <a:buChar char="•"/>
            </a:pPr>
            <a:r>
              <a:rPr lang="uk-UA" sz="3000" b="1" err="1"/>
              <a:t>Самовозвеличення</a:t>
            </a:r>
            <a:r>
              <a:rPr lang="uk-UA" sz="3000" b="1"/>
              <a:t> кривдника</a:t>
            </a:r>
            <a:r>
              <a:rPr lang="uk-UA" sz="3000"/>
              <a:t> або ж інші форми вияву влади над групою. </a:t>
            </a:r>
          </a:p>
          <a:p>
            <a:pPr marL="457200" indent="-457200" algn="just">
              <a:buChar char="•"/>
            </a:pPr>
            <a:r>
              <a:rPr lang="uk-UA" sz="3000" b="1"/>
              <a:t>Фіксація моменту травмування</a:t>
            </a:r>
            <a:r>
              <a:rPr lang="uk-UA" sz="3000"/>
              <a:t> з метою поширення про це інформації для тих, хто ще не травмувався (тобто для «чужих»), та для схвалення своїх дій (для «своїх») . </a:t>
            </a:r>
          </a:p>
          <a:p>
            <a:pPr marL="514350" indent="-514350" algn="just">
              <a:buAutoNum type="arabicPeriod"/>
            </a:pPr>
            <a:endParaRPr lang="uk-UA"/>
          </a:p>
          <a:p>
            <a:pPr marL="514350" indent="-514350" algn="just">
              <a:buAutoNum type="arabicPeriod"/>
            </a:pPr>
            <a:endParaRPr lang="uk-UA"/>
          </a:p>
          <a:p>
            <a:pPr algn="just"/>
            <a:endParaRPr lang="uk-UA"/>
          </a:p>
          <a:p>
            <a:pPr algn="just"/>
            <a:endParaRPr lang="uk-UA"/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9A1E707-3E55-4370-8F19-A91831ACEBB1}"/>
              </a:ext>
            </a:extLst>
          </p:cNvPr>
          <p:cNvSpPr/>
          <p:nvPr/>
        </p:nvSpPr>
        <p:spPr>
          <a:xfrm rot="2432128">
            <a:off x="6764863" y="714514"/>
            <a:ext cx="397565" cy="705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A0C92F11-C6C5-4850-BF13-94C330C62630}"/>
              </a:ext>
            </a:extLst>
          </p:cNvPr>
          <p:cNvSpPr/>
          <p:nvPr/>
        </p:nvSpPr>
        <p:spPr>
          <a:xfrm rot="19260866">
            <a:off x="7689492" y="716484"/>
            <a:ext cx="397565" cy="705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55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F72F8-F9C1-43DB-98AF-E401E381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Травмування групи – коли, як?</a:t>
            </a:r>
            <a:br>
              <a:rPr lang="uk-UA"/>
            </a:br>
            <a:br>
              <a:rPr lang="uk-UA"/>
            </a:br>
            <a:r>
              <a:rPr lang="uk-UA"/>
              <a:t>Сценарії булінгу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FEA715-C7FF-4E6B-8EBA-33312A4D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852" y="287266"/>
            <a:ext cx="8576901" cy="64370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Групу негативно протиставляють іншим групам. </a:t>
            </a:r>
          </a:p>
          <a:p>
            <a:pPr marL="514350" indent="-514350">
              <a:buAutoNum type="arabicPeriod"/>
            </a:pPr>
            <a:r>
              <a:rPr lang="uk-UA" dirty="0"/>
              <a:t>Конкуренція між мікрогрупами в групі. Боротьба за лідерство. </a:t>
            </a:r>
          </a:p>
          <a:p>
            <a:pPr marL="514350" indent="-514350">
              <a:buAutoNum type="arabicPeriod"/>
            </a:pPr>
            <a:r>
              <a:rPr lang="uk-UA" dirty="0"/>
              <a:t>На групу в цілому покладають провину за невдачі, а не на окремих її членів (історичні приклади). </a:t>
            </a:r>
          </a:p>
          <a:p>
            <a:pPr marL="514350" indent="-514350">
              <a:buAutoNum type="arabicPeriod"/>
            </a:pPr>
            <a:r>
              <a:rPr lang="uk-UA" dirty="0"/>
              <a:t>Перенос </a:t>
            </a:r>
            <a:r>
              <a:rPr lang="uk-UA" dirty="0" err="1"/>
              <a:t>травмівного</a:t>
            </a:r>
            <a:r>
              <a:rPr lang="uk-UA" dirty="0"/>
              <a:t> досвіду взаємодії з однієї групи в іншу (наприклад, з сім'ї в школу). </a:t>
            </a:r>
          </a:p>
          <a:p>
            <a:pPr marL="514350" indent="-514350">
              <a:buAutoNum type="arabicPeriod"/>
            </a:pPr>
            <a:r>
              <a:rPr lang="uk-UA" dirty="0"/>
              <a:t>Перенос групою почуттів приниження з себе на іншу групу (історичні приклади). </a:t>
            </a:r>
          </a:p>
          <a:p>
            <a:pPr marL="514350" indent="-514350">
              <a:buAutoNum type="arabicPeriod"/>
            </a:pPr>
            <a:r>
              <a:rPr lang="uk-UA" dirty="0"/>
              <a:t>Соціальні стереотипи та упередження, які посилюються під час розшарування суспільства за грошовим станом і добробутом. («Увесь світ несправедливий»).</a:t>
            </a:r>
          </a:p>
        </p:txBody>
      </p:sp>
    </p:spTree>
    <p:extLst>
      <p:ext uri="{BB962C8B-B14F-4D97-AF65-F5344CB8AC3E}">
        <p14:creationId xmlns:p14="http://schemas.microsoft.com/office/powerpoint/2010/main" val="358237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B770C-4CA7-4DBF-AC3E-DE111B53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Травмування групи – коли, як?</a:t>
            </a:r>
            <a:br>
              <a:rPr lang="uk-UA"/>
            </a:br>
            <a:br>
              <a:rPr lang="uk-UA"/>
            </a:br>
            <a:r>
              <a:rPr lang="uk-UA"/>
              <a:t>Механізми булінгу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3C1144-0B4A-4FA5-98A0-C3E2BF32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3" y="168965"/>
            <a:ext cx="8205580" cy="6500161"/>
          </a:xfrm>
        </p:spPr>
        <p:txBody>
          <a:bodyPr/>
          <a:lstStyle/>
          <a:p>
            <a:pPr algn="ctr"/>
            <a:r>
              <a:rPr lang="uk-UA"/>
              <a:t>Травма групи</a:t>
            </a:r>
          </a:p>
          <a:p>
            <a:pPr algn="ctr"/>
            <a:endParaRPr lang="uk-UA"/>
          </a:p>
        </p:txBody>
      </p:sp>
      <p:sp>
        <p:nvSpPr>
          <p:cNvPr id="10" name="Стрілка: униз 9">
            <a:extLst>
              <a:ext uri="{FF2B5EF4-FFF2-40B4-BE49-F238E27FC236}">
                <a16:creationId xmlns:a16="http://schemas.microsoft.com/office/drawing/2014/main" id="{2D3F1322-1A6B-4AE7-801B-35E671A0E189}"/>
              </a:ext>
            </a:extLst>
          </p:cNvPr>
          <p:cNvSpPr/>
          <p:nvPr/>
        </p:nvSpPr>
        <p:spPr>
          <a:xfrm rot="2059481">
            <a:off x="7092685" y="677489"/>
            <a:ext cx="112924" cy="492993"/>
          </a:xfrm>
          <a:prstGeom prst="downArrow">
            <a:avLst>
              <a:gd name="adj1" fmla="val 37419"/>
              <a:gd name="adj2" fmla="val 57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DC6D6396-6E05-4C69-9D5D-30BED2454FDB}"/>
              </a:ext>
            </a:extLst>
          </p:cNvPr>
          <p:cNvSpPr/>
          <p:nvPr/>
        </p:nvSpPr>
        <p:spPr>
          <a:xfrm rot="19901596">
            <a:off x="8409145" y="617945"/>
            <a:ext cx="98172" cy="600637"/>
          </a:xfrm>
          <a:prstGeom prst="downArrow">
            <a:avLst>
              <a:gd name="adj1" fmla="val 50000"/>
              <a:gd name="adj2" fmla="val 71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7" name="Таблиця 17">
            <a:extLst>
              <a:ext uri="{FF2B5EF4-FFF2-40B4-BE49-F238E27FC236}">
                <a16:creationId xmlns:a16="http://schemas.microsoft.com/office/drawing/2014/main" id="{1B9A0140-101B-469C-9877-CD93BDFEE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42323"/>
              </p:ext>
            </p:extLst>
          </p:nvPr>
        </p:nvGraphicFramePr>
        <p:xfrm>
          <a:off x="3727173" y="1217329"/>
          <a:ext cx="81736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88">
                  <a:extLst>
                    <a:ext uri="{9D8B030D-6E8A-4147-A177-3AD203B41FA5}">
                      <a16:colId xmlns:a16="http://schemas.microsoft.com/office/drawing/2014/main" val="551833513"/>
                    </a:ext>
                  </a:extLst>
                </a:gridCol>
                <a:gridCol w="4138390">
                  <a:extLst>
                    <a:ext uri="{9D8B030D-6E8A-4147-A177-3AD203B41FA5}">
                      <a16:colId xmlns:a16="http://schemas.microsoft.com/office/drawing/2014/main" val="3387391756"/>
                    </a:ext>
                  </a:extLst>
                </a:gridCol>
              </a:tblGrid>
              <a:tr h="1912680">
                <a:tc>
                  <a:txBody>
                    <a:bodyPr/>
                    <a:lstStyle/>
                    <a:p>
                      <a:r>
                        <a:rPr lang="uk-UA"/>
                        <a:t>Наявність у групі безпечного середовища </a:t>
                      </a:r>
                      <a:r>
                        <a:rPr lang="uk-UA" err="1"/>
                        <a:t>проговорювання</a:t>
                      </a:r>
                      <a:r>
                        <a:rPr lang="uk-UA"/>
                        <a:t> емоцій. </a:t>
                      </a:r>
                    </a:p>
                    <a:p>
                      <a:r>
                        <a:rPr lang="uk-UA"/>
                        <a:t>Здорова реакція на травму. Ідентифікація емоцій та  усвідомлена групова позиція щодо травми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Відсутність можливості проговорити власні суперечливі емоції.  Відсутність довіри між членами групи.  </a:t>
                      </a:r>
                    </a:p>
                    <a:p>
                      <a:r>
                        <a:rPr lang="uk-UA"/>
                        <a:t>Група захищається від сорому та образи.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44907"/>
                  </a:ext>
                </a:extLst>
              </a:tr>
            </a:tbl>
          </a:graphicData>
        </a:graphic>
      </p:graphicFrame>
      <p:sp>
        <p:nvSpPr>
          <p:cNvPr id="18" name="Стрілка: униз 17">
            <a:extLst>
              <a:ext uri="{FF2B5EF4-FFF2-40B4-BE49-F238E27FC236}">
                <a16:creationId xmlns:a16="http://schemas.microsoft.com/office/drawing/2014/main" id="{D3289FF6-28B3-45D6-A066-3490876BBCBE}"/>
              </a:ext>
            </a:extLst>
          </p:cNvPr>
          <p:cNvSpPr/>
          <p:nvPr/>
        </p:nvSpPr>
        <p:spPr>
          <a:xfrm>
            <a:off x="9770166" y="3264205"/>
            <a:ext cx="484632" cy="387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D9C8C-B9F4-4E5B-BD5B-C3101AB2F1C9}"/>
              </a:ext>
            </a:extLst>
          </p:cNvPr>
          <p:cNvSpPr txBox="1"/>
          <p:nvPr/>
        </p:nvSpPr>
        <p:spPr>
          <a:xfrm>
            <a:off x="7710634" y="3560644"/>
            <a:ext cx="31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Колективне роздратування. «Кого б побити?»</a:t>
            </a:r>
          </a:p>
        </p:txBody>
      </p: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76DA7DF8-91AE-48A3-886A-96B65344BBA2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9309210" y="4206976"/>
            <a:ext cx="554966" cy="25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D68A2C2A-9890-4C72-A4A1-4CD1C9F56ACC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9109032" y="4206975"/>
            <a:ext cx="200178" cy="23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08A6C6B3-6656-486C-85BD-4FCDC0CA7439}"/>
              </a:ext>
            </a:extLst>
          </p:cNvPr>
          <p:cNvCxnSpPr>
            <a:cxnSpLocks/>
          </p:cNvCxnSpPr>
          <p:nvPr/>
        </p:nvCxnSpPr>
        <p:spPr>
          <a:xfrm>
            <a:off x="9314998" y="4070279"/>
            <a:ext cx="25127" cy="433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6BE94EAB-EE33-465B-B527-DB5F2269C331}"/>
              </a:ext>
            </a:extLst>
          </p:cNvPr>
          <p:cNvCxnSpPr>
            <a:cxnSpLocks/>
          </p:cNvCxnSpPr>
          <p:nvPr/>
        </p:nvCxnSpPr>
        <p:spPr>
          <a:xfrm flipH="1">
            <a:off x="8767982" y="4227936"/>
            <a:ext cx="428560" cy="17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89AA21-C0BB-48CD-B644-484F121D652E}"/>
              </a:ext>
            </a:extLst>
          </p:cNvPr>
          <p:cNvSpPr txBox="1"/>
          <p:nvPr/>
        </p:nvSpPr>
        <p:spPr>
          <a:xfrm>
            <a:off x="7814012" y="4503414"/>
            <a:ext cx="3197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/>
              <a:t>Конфлікти, сварки та бійки у класі</a:t>
            </a:r>
          </a:p>
          <a:p>
            <a:pPr marL="342900" indent="-342900">
              <a:buAutoNum type="arabicPeriod"/>
            </a:pPr>
            <a:r>
              <a:rPr lang="uk-UA"/>
              <a:t>Немотивовані сварки в родині</a:t>
            </a:r>
          </a:p>
          <a:p>
            <a:pPr marL="342900" indent="-342900">
              <a:buAutoNum type="arabicPeriod"/>
            </a:pPr>
            <a:r>
              <a:rPr lang="uk-UA"/>
              <a:t> Насилля над домашніми тваринами</a:t>
            </a:r>
          </a:p>
          <a:p>
            <a:pPr marL="342900" indent="-342900">
              <a:buAutoNum type="arabicPeriod"/>
            </a:pPr>
            <a:r>
              <a:rPr lang="uk-UA" err="1"/>
              <a:t>Булінг</a:t>
            </a:r>
            <a:r>
              <a:rPr lang="uk-UA"/>
              <a:t>…</a:t>
            </a:r>
          </a:p>
          <a:p>
            <a:pPr marL="342900" indent="-342900">
              <a:buAutoNum type="arabicPeriod"/>
            </a:pPr>
            <a:endParaRPr lang="uk-UA"/>
          </a:p>
          <a:p>
            <a:pPr marL="342900" indent="-342900">
              <a:buAutoNum type="arabicPeriod"/>
            </a:pPr>
            <a:endParaRPr lang="uk-UA"/>
          </a:p>
          <a:p>
            <a:pPr marL="342900" indent="-342900">
              <a:buAutoNum type="arabicPeriod"/>
            </a:pPr>
            <a:endParaRPr lang="uk-UA"/>
          </a:p>
          <a:p>
            <a:pPr marL="342900" indent="-342900">
              <a:buAutoNum type="arabicPeriod"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19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A0C1E-2A08-49C7-85CF-C72298B9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err="1">
                <a:ea typeface="Tahoma"/>
                <a:cs typeface="Tahoma"/>
              </a:rPr>
              <a:t>Булінг</a:t>
            </a:r>
            <a:r>
              <a:rPr lang="uk-UA">
                <a:ea typeface="Tahoma"/>
                <a:cs typeface="Tahoma"/>
              </a:rPr>
              <a:t>. </a:t>
            </a:r>
            <a:br>
              <a:rPr lang="uk-UA">
                <a:ea typeface="Tahoma"/>
                <a:cs typeface="Tahoma"/>
              </a:rPr>
            </a:br>
            <a:r>
              <a:rPr lang="uk-UA">
                <a:ea typeface="Tahoma"/>
                <a:cs typeface="Tahoma"/>
              </a:rPr>
              <a:t>Що з цим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D6A300-47B9-4C02-A98D-15174AC28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uk-UA" dirty="0"/>
              <a:t>Дії «тут і зараз»:</a:t>
            </a:r>
          </a:p>
          <a:p>
            <a:pPr marL="514350" indent="-514350">
              <a:buAutoNum type="arabicPeriod"/>
            </a:pPr>
            <a:r>
              <a:rPr lang="uk-UA" dirty="0"/>
              <a:t>Знайти джерело немотивованої, неусвідомлюваної агресії. </a:t>
            </a:r>
          </a:p>
          <a:p>
            <a:pPr marL="457200" indent="-457200">
              <a:buFontTx/>
              <a:buChar char="-"/>
            </a:pPr>
            <a:r>
              <a:rPr lang="uk-UA" dirty="0"/>
              <a:t>Пояснення «діти надивилися бойовиків» не працює. </a:t>
            </a:r>
          </a:p>
          <a:p>
            <a:pPr marL="457200" indent="-457200">
              <a:buFontTx/>
              <a:buChar char="-"/>
            </a:pPr>
            <a:r>
              <a:rPr lang="uk-UA" dirty="0"/>
              <a:t>Що насправді сталося? </a:t>
            </a:r>
          </a:p>
          <a:p>
            <a:pPr marL="457200" indent="-457200">
              <a:buFontTx/>
              <a:buChar char="-"/>
            </a:pPr>
            <a:r>
              <a:rPr lang="uk-UA" dirty="0"/>
              <a:t>Що травмувало дітей?</a:t>
            </a:r>
          </a:p>
          <a:p>
            <a:r>
              <a:rPr lang="uk-UA" dirty="0"/>
              <a:t>2. Проговорити з дітьми ситуацію та їх емоції. </a:t>
            </a:r>
          </a:p>
          <a:p>
            <a:pPr marL="457200" indent="-457200">
              <a:buFontTx/>
              <a:buChar char="-"/>
            </a:pPr>
            <a:r>
              <a:rPr lang="uk-UA" dirty="0"/>
              <a:t>«Я боявся…», «Я налякався….», «Я роздратований був…. », «Ми відчули….», «Ми були розгнівані….» </a:t>
            </a:r>
          </a:p>
          <a:p>
            <a:r>
              <a:rPr lang="uk-UA" dirty="0"/>
              <a:t>Не </a:t>
            </a:r>
            <a:r>
              <a:rPr lang="uk-UA" dirty="0" err="1"/>
              <a:t>проговорені</a:t>
            </a:r>
            <a:r>
              <a:rPr lang="uk-UA" dirty="0"/>
              <a:t>, непрояснені емоції – джерело агресії.</a:t>
            </a:r>
          </a:p>
          <a:p>
            <a:pPr lvl="2"/>
            <a:endParaRPr lang="uk-UA" b="1" dirty="0"/>
          </a:p>
          <a:p>
            <a:pPr marL="514350" indent="-51435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1591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3">
      <a:majorFont>
        <a:latin typeface="Bahnschrift SemiBold SemiConden"/>
        <a:ea typeface=""/>
        <a:cs typeface=""/>
      </a:majorFont>
      <a:minorFont>
        <a:latin typeface="Bahnschrift Light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Широкий екран</PresentationFormat>
  <Paragraphs>97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5" baseType="lpstr">
      <vt:lpstr>Bahnschrift Light</vt:lpstr>
      <vt:lpstr>Bahnschrift</vt:lpstr>
      <vt:lpstr>Times New Roman</vt:lpstr>
      <vt:lpstr>Calibri</vt:lpstr>
      <vt:lpstr>Arial</vt:lpstr>
      <vt:lpstr>Trebuchet MS</vt:lpstr>
      <vt:lpstr>Bahnschrift SemiBold</vt:lpstr>
      <vt:lpstr>Bahnschrift SemiBold SemiConden</vt:lpstr>
      <vt:lpstr>Arial Narrow</vt:lpstr>
      <vt:lpstr>Тема Office</vt:lpstr>
      <vt:lpstr>Презентація PowerPoint</vt:lpstr>
      <vt:lpstr>Визначення</vt:lpstr>
      <vt:lpstr>Мета сьогоднішньої події</vt:lpstr>
      <vt:lpstr>Чому булінг – травма?  Чому ж такі сильні емоції? </vt:lpstr>
      <vt:lpstr>Чому булінг – травма?  Чому ж такі сильні емоції? </vt:lpstr>
      <vt:lpstr>Травмування групи – коли, як?  Точки відліку</vt:lpstr>
      <vt:lpstr>Травмування групи – коли, як?  Сценарії булінгу</vt:lpstr>
      <vt:lpstr>Травмування групи – коли, як?  Механізми булінгу</vt:lpstr>
      <vt:lpstr>Булінг.  Що з цим робити?</vt:lpstr>
      <vt:lpstr>Булінг.  Що з цим робити?</vt:lpstr>
      <vt:lpstr>Булінг.  Що з цим робити?</vt:lpstr>
      <vt:lpstr>Булінг.  Що з цим робити?</vt:lpstr>
      <vt:lpstr>Булінг.  Що з цим робити?</vt:lpstr>
      <vt:lpstr>Булінг.  Що з цим робити?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Сергій Горбачов</dc:creator>
  <cp:lastModifiedBy>Лидія Чорна</cp:lastModifiedBy>
  <cp:revision>1</cp:revision>
  <dcterms:created xsi:type="dcterms:W3CDTF">2020-09-19T01:30:12Z</dcterms:created>
  <dcterms:modified xsi:type="dcterms:W3CDTF">2021-10-14T21:15:34Z</dcterms:modified>
</cp:coreProperties>
</file>