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1" r:id="rId4"/>
    <p:sldId id="272" r:id="rId5"/>
    <p:sldId id="264" r:id="rId6"/>
    <p:sldId id="262" r:id="rId7"/>
    <p:sldId id="263" r:id="rId8"/>
    <p:sldId id="265" r:id="rId9"/>
    <p:sldId id="266" r:id="rId10"/>
    <p:sldId id="259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2597FF"/>
    <a:srgbClr val="0097CC"/>
    <a:srgbClr val="FF750D"/>
    <a:srgbClr val="D68B1C"/>
    <a:srgbClr val="253600"/>
    <a:srgbClr val="FF9E1D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EF68-5BDE-409C-B1E7-969842CB4837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9FF4-3AD6-464E-92F7-292CC284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650640"/>
            <a:ext cx="8093365" cy="1527051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2665475"/>
            <a:ext cx="8093365" cy="137434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76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093365" cy="427574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443835"/>
            <a:ext cx="671901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5261460"/>
            <a:ext cx="8398774" cy="1374345"/>
          </a:xfrm>
        </p:spPr>
        <p:txBody>
          <a:bodyPr>
            <a:noAutofit/>
          </a:bodyPr>
          <a:lstStyle/>
          <a:p>
            <a:r>
              <a:rPr lang="uk-UA" dirty="0" smtClean="0"/>
              <a:t>«Зимова школа - 2020» </a:t>
            </a:r>
            <a:br>
              <a:rPr lang="uk-UA" dirty="0" smtClean="0"/>
            </a:br>
            <a:r>
              <a:rPr lang="uk-UA" dirty="0" smtClean="0"/>
              <a:t>Люблінськ</a:t>
            </a:r>
            <a:r>
              <a:rPr lang="uk-UA" dirty="0"/>
              <a:t>и</a:t>
            </a:r>
            <a:r>
              <a:rPr lang="uk-UA" dirty="0" smtClean="0"/>
              <a:t>й Католицький університет ім. Іоанна Павла ІІ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833015"/>
            <a:ext cx="8704185" cy="320680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4800" dirty="0" smtClean="0"/>
              <a:t>ЗВІТ про </a:t>
            </a:r>
          </a:p>
          <a:p>
            <a:pPr algn="ctr">
              <a:spcBef>
                <a:spcPts val="0"/>
              </a:spcBef>
            </a:pPr>
            <a:r>
              <a:rPr lang="uk-UA" sz="4800" dirty="0" smtClean="0"/>
              <a:t>участь аспірантів ІСПП НАПН України у програмі мобільності (Люблін, Республіка Польща)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47" y="2171624"/>
            <a:ext cx="2290575" cy="3054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17" y="3123590"/>
            <a:ext cx="2238683" cy="2984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72" y="2171624"/>
            <a:ext cx="2266340" cy="30217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7320" y="374900"/>
            <a:ext cx="7024430" cy="916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Культурна </a:t>
            </a:r>
            <a:r>
              <a:rPr lang="ru-RU" dirty="0" err="1" smtClean="0"/>
              <a:t>програма</a:t>
            </a:r>
            <a:r>
              <a:rPr lang="ru-RU" dirty="0" smtClean="0"/>
              <a:t>: </a:t>
            </a:r>
            <a:r>
              <a:rPr lang="ru-RU" dirty="0" err="1" smtClean="0"/>
              <a:t>відвідання</a:t>
            </a:r>
            <a:r>
              <a:rPr lang="ru-RU" dirty="0" smtClean="0"/>
              <a:t> </a:t>
            </a:r>
            <a:r>
              <a:rPr lang="ru-RU" dirty="0" err="1" smtClean="0"/>
              <a:t>історични</a:t>
            </a:r>
            <a:r>
              <a:rPr lang="uk-UA" dirty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яток</a:t>
            </a:r>
            <a:r>
              <a:rPr lang="ru-RU" dirty="0" smtClean="0"/>
              <a:t> </a:t>
            </a:r>
            <a:r>
              <a:rPr lang="ru-RU" dirty="0" err="1" smtClean="0"/>
              <a:t>Любліна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3698674"/>
            <a:ext cx="2267150" cy="30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849">
            <a:off x="1531713" y="1822625"/>
            <a:ext cx="2079918" cy="2773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458">
            <a:off x="1637525" y="4501617"/>
            <a:ext cx="2665843" cy="1999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42" y="1703245"/>
            <a:ext cx="2877160" cy="3836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К</a:t>
            </a:r>
            <a:r>
              <a:rPr lang="uk-UA" dirty="0" smtClean="0"/>
              <a:t>алейдоскоп додаткових вражень: «митний </a:t>
            </a:r>
            <a:r>
              <a:rPr lang="uk-UA" dirty="0"/>
              <a:t>контроль», </a:t>
            </a:r>
            <a:r>
              <a:rPr lang="uk-UA" dirty="0" err="1" smtClean="0"/>
              <a:t>доїзд</a:t>
            </a:r>
            <a:r>
              <a:rPr lang="uk-UA" dirty="0" smtClean="0"/>
              <a:t>, </a:t>
            </a:r>
            <a:r>
              <a:rPr lang="uk-UA" dirty="0"/>
              <a:t>від</a:t>
            </a:r>
            <a:r>
              <a:rPr lang="en-US" dirty="0"/>
              <a:t>’</a:t>
            </a:r>
            <a:r>
              <a:rPr lang="uk-UA" dirty="0" err="1" smtClean="0"/>
              <a:t>їзд</a:t>
            </a:r>
            <a:r>
              <a:rPr lang="uk-UA" dirty="0" smtClean="0"/>
              <a:t> та проживання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120">
            <a:off x="6713365" y="2045669"/>
            <a:ext cx="2228163" cy="2970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290">
            <a:off x="6077800" y="3608178"/>
            <a:ext cx="2248812" cy="2998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997">
            <a:off x="3142897" y="4183641"/>
            <a:ext cx="3239825" cy="24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831" y="374900"/>
            <a:ext cx="6719019" cy="6108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 err="1" smtClean="0"/>
              <a:t>corpore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50" y="1443835"/>
            <a:ext cx="6747974" cy="50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0604" y="833015"/>
            <a:ext cx="7406191" cy="47028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Европейська</a:t>
            </a:r>
            <a:r>
              <a:rPr lang="uk-UA" dirty="0" smtClean="0"/>
              <a:t> програма мобільності «</a:t>
            </a:r>
            <a:r>
              <a:rPr lang="en-US" dirty="0" smtClean="0"/>
              <a:t>PROM</a:t>
            </a:r>
            <a:r>
              <a:rPr lang="ru-RU" dirty="0" smtClean="0"/>
              <a:t>»</a:t>
            </a:r>
            <a:r>
              <a:rPr lang="uk-UA" dirty="0" smtClean="0"/>
              <a:t> – це міжнародна стипендіальна біржа аспірантів і викладачів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Р</a:t>
            </a:r>
            <a:r>
              <a:rPr lang="uk-UA" dirty="0" smtClean="0"/>
              <a:t>еалізується Національним </a:t>
            </a:r>
            <a:r>
              <a:rPr lang="uk-UA" dirty="0" err="1" smtClean="0"/>
              <a:t>агенством</a:t>
            </a:r>
            <a:r>
              <a:rPr lang="uk-UA" dirty="0" smtClean="0"/>
              <a:t> академічних обмінів (Республіка Польща) та Департаментом міжнародних проектів Люблінського </a:t>
            </a:r>
            <a:r>
              <a:rPr lang="uk-UA" dirty="0" err="1"/>
              <a:t>К</a:t>
            </a:r>
            <a:r>
              <a:rPr lang="uk-UA" dirty="0" err="1" smtClean="0"/>
              <a:t>атоліцького</a:t>
            </a:r>
            <a:r>
              <a:rPr lang="uk-UA" dirty="0" smtClean="0"/>
              <a:t> університету ім. Іоанна Павла ІІ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6060" y="0"/>
            <a:ext cx="7015280" cy="1382307"/>
          </a:xfrm>
        </p:spPr>
        <p:txBody>
          <a:bodyPr>
            <a:normAutofit/>
          </a:bodyPr>
          <a:lstStyle/>
          <a:p>
            <a:r>
              <a:rPr lang="uk-UA" dirty="0"/>
              <a:t>Провідні фахівці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uk-UA" dirty="0"/>
              <a:t>Зимової школи-2020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7900" y="1326001"/>
            <a:ext cx="7711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Юлія </a:t>
            </a:r>
            <a:r>
              <a:rPr lang="uk-UA" sz="2800" dirty="0" err="1">
                <a:solidFill>
                  <a:schemeClr val="bg1"/>
                </a:solidFill>
              </a:rPr>
              <a:t>Горбанюк</a:t>
            </a:r>
            <a:r>
              <a:rPr lang="uk-UA" sz="2800" dirty="0">
                <a:solidFill>
                  <a:schemeClr val="bg1"/>
                </a:solidFill>
              </a:rPr>
              <a:t> – доктор наук з соціальної роботи, професор кафедри психології емоцій Інституту психології Католицького університету ім. Павла </a:t>
            </a:r>
            <a:r>
              <a:rPr lang="en-US" sz="2800" dirty="0">
                <a:solidFill>
                  <a:schemeClr val="bg1"/>
                </a:solidFill>
              </a:rPr>
              <a:t>II </a:t>
            </a:r>
            <a:r>
              <a:rPr lang="uk-UA" sz="2800" dirty="0">
                <a:solidFill>
                  <a:schemeClr val="bg1"/>
                </a:solidFill>
              </a:rPr>
              <a:t>в </a:t>
            </a:r>
            <a:r>
              <a:rPr lang="uk-UA" sz="2800" dirty="0" smtClean="0">
                <a:solidFill>
                  <a:schemeClr val="bg1"/>
                </a:solidFill>
              </a:rPr>
              <a:t>Любліні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Олег </a:t>
            </a:r>
            <a:r>
              <a:rPr lang="uk-UA" sz="2800" dirty="0" err="1">
                <a:solidFill>
                  <a:schemeClr val="bg1"/>
                </a:solidFill>
              </a:rPr>
              <a:t>Горбанюк</a:t>
            </a:r>
            <a:r>
              <a:rPr lang="uk-UA" sz="2800" dirty="0">
                <a:solidFill>
                  <a:schemeClr val="bg1"/>
                </a:solidFill>
              </a:rPr>
              <a:t> – </a:t>
            </a:r>
            <a:r>
              <a:rPr lang="ru-RU" sz="2800" dirty="0">
                <a:solidFill>
                  <a:schemeClr val="bg1"/>
                </a:solidFill>
              </a:rPr>
              <a:t>доктор </a:t>
            </a:r>
            <a:r>
              <a:rPr lang="ru-RU" sz="2800" dirty="0" err="1">
                <a:solidFill>
                  <a:schemeClr val="bg1"/>
                </a:solidFill>
              </a:rPr>
              <a:t>психологічних</a:t>
            </a:r>
            <a:r>
              <a:rPr lang="ru-RU" sz="2800" dirty="0">
                <a:solidFill>
                  <a:schemeClr val="bg1"/>
                </a:solidFill>
              </a:rPr>
              <a:t> наук, </a:t>
            </a:r>
            <a:r>
              <a:rPr lang="ru-RU" sz="2800" dirty="0" err="1">
                <a:solidFill>
                  <a:schemeClr val="bg1"/>
                </a:solidFill>
              </a:rPr>
              <a:t>професор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Зеленогурського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університету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завідувач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кафедри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методології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психологічних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досліджень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Інституту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психології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Зеленогурського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університету</a:t>
            </a:r>
            <a:r>
              <a:rPr lang="ru-RU" sz="2800" dirty="0">
                <a:solidFill>
                  <a:schemeClr val="bg1"/>
                </a:solidFill>
              </a:rPr>
              <a:t>, м. Зелена </a:t>
            </a:r>
            <a:r>
              <a:rPr lang="ru-RU" sz="2800" dirty="0" err="1">
                <a:solidFill>
                  <a:schemeClr val="bg1"/>
                </a:solidFill>
              </a:rPr>
              <a:t>Гура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Республіка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Польща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38230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Учасники програми мобільності «</a:t>
            </a:r>
            <a:r>
              <a:rPr lang="en-US" dirty="0" smtClean="0"/>
              <a:t>PROM</a:t>
            </a:r>
            <a:r>
              <a:rPr lang="uk-UA" dirty="0" smtClean="0"/>
              <a:t>» від ІСПП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0605" y="1515915"/>
            <a:ext cx="72534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000" dirty="0" err="1" smtClean="0">
                <a:solidFill>
                  <a:schemeClr val="bg1"/>
                </a:solidFill>
              </a:rPr>
              <a:t>Базь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Л</a:t>
            </a:r>
            <a:r>
              <a:rPr lang="uk-UA" sz="2000" dirty="0" smtClean="0">
                <a:solidFill>
                  <a:schemeClr val="bg1"/>
                </a:solidFill>
              </a:rPr>
              <a:t>. – наук. керівник. </a:t>
            </a:r>
            <a:r>
              <a:rPr lang="uk-UA" sz="2000" dirty="0" err="1">
                <a:solidFill>
                  <a:schemeClr val="bg1"/>
                </a:solidFill>
              </a:rPr>
              <a:t>к</a:t>
            </a:r>
            <a:r>
              <a:rPr lang="uk-UA" sz="2000" dirty="0" err="1" smtClean="0">
                <a:solidFill>
                  <a:schemeClr val="bg1"/>
                </a:solidFill>
              </a:rPr>
              <a:t>.психол.н</a:t>
            </a:r>
            <a:r>
              <a:rPr lang="uk-UA" sz="2000" dirty="0" smtClean="0">
                <a:solidFill>
                  <a:schemeClr val="bg1"/>
                </a:solidFill>
              </a:rPr>
              <a:t>, член-кореспондент НАПН України </a:t>
            </a:r>
            <a:r>
              <a:rPr lang="uk-UA" sz="2000" dirty="0" err="1" smtClean="0">
                <a:solidFill>
                  <a:schemeClr val="bg1"/>
                </a:solidFill>
              </a:rPr>
              <a:t>Слюсаревський</a:t>
            </a:r>
            <a:r>
              <a:rPr lang="uk-UA" sz="2000" dirty="0" smtClean="0">
                <a:solidFill>
                  <a:schemeClr val="bg1"/>
                </a:solidFill>
              </a:rPr>
              <a:t> М.М.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</a:rPr>
              <a:t>Громова А. – наук. к</a:t>
            </a:r>
            <a:r>
              <a:rPr lang="uk-UA" sz="2000" dirty="0" smtClean="0">
                <a:solidFill>
                  <a:schemeClr val="bg1"/>
                </a:solidFill>
              </a:rPr>
              <a:t>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>
                <a:solidFill>
                  <a:schemeClr val="bg1"/>
                </a:solidFill>
              </a:rPr>
              <a:t>, академік </a:t>
            </a:r>
            <a:r>
              <a:rPr lang="uk-UA" sz="2000" dirty="0" smtClean="0">
                <a:solidFill>
                  <a:schemeClr val="bg1"/>
                </a:solidFill>
              </a:rPr>
              <a:t>НАПН України Титаренко Т.М.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2000" dirty="0" smtClean="0">
                <a:solidFill>
                  <a:schemeClr val="bg1"/>
                </a:solidFill>
              </a:rPr>
              <a:t>Гусєва Н. – </a:t>
            </a:r>
            <a:r>
              <a:rPr lang="uk-UA" sz="2000" dirty="0">
                <a:solidFill>
                  <a:schemeClr val="bg1"/>
                </a:solidFill>
              </a:rPr>
              <a:t>наук. керівник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 smtClean="0">
                <a:solidFill>
                  <a:schemeClr val="bg1"/>
                </a:solidFill>
              </a:rPr>
              <a:t>, професор Бевз Г.М.</a:t>
            </a:r>
          </a:p>
          <a:p>
            <a:pPr marL="514350" indent="-514350">
              <a:buFontTx/>
              <a:buAutoNum type="arabicPeriod"/>
            </a:pPr>
            <a:r>
              <a:rPr lang="uk-UA" sz="2000" dirty="0" smtClean="0">
                <a:solidFill>
                  <a:schemeClr val="bg1"/>
                </a:solidFill>
              </a:rPr>
              <a:t>Діброва </a:t>
            </a:r>
            <a:r>
              <a:rPr lang="uk-UA" sz="2000" dirty="0">
                <a:solidFill>
                  <a:schemeClr val="bg1"/>
                </a:solidFill>
              </a:rPr>
              <a:t>В. </a:t>
            </a:r>
            <a:r>
              <a:rPr lang="uk-UA" sz="2000" dirty="0" smtClean="0">
                <a:solidFill>
                  <a:schemeClr val="bg1"/>
                </a:solidFill>
              </a:rPr>
              <a:t>- </a:t>
            </a:r>
            <a:r>
              <a:rPr lang="uk-UA" sz="2000" dirty="0">
                <a:solidFill>
                  <a:schemeClr val="bg1"/>
                </a:solidFill>
              </a:rPr>
              <a:t>наук. керівник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>
                <a:solidFill>
                  <a:schemeClr val="bg1"/>
                </a:solidFill>
              </a:rPr>
              <a:t>, </a:t>
            </a:r>
            <a:r>
              <a:rPr lang="uk-UA" sz="2000" dirty="0" smtClean="0">
                <a:solidFill>
                  <a:schemeClr val="bg1"/>
                </a:solidFill>
              </a:rPr>
              <a:t>академік НАПН України </a:t>
            </a:r>
            <a:r>
              <a:rPr lang="uk-UA" sz="2000" dirty="0">
                <a:solidFill>
                  <a:schemeClr val="bg1"/>
                </a:solidFill>
              </a:rPr>
              <a:t>Титаренко Т.М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uk-UA" sz="2000" dirty="0" err="1" smtClean="0">
                <a:solidFill>
                  <a:schemeClr val="bg1"/>
                </a:solidFill>
              </a:rPr>
              <a:t>Зарицька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Н. – наук. </a:t>
            </a:r>
            <a:r>
              <a:rPr lang="uk-UA" sz="2000" dirty="0" smtClean="0">
                <a:solidFill>
                  <a:schemeClr val="bg1"/>
                </a:solidFill>
              </a:rPr>
              <a:t>керівник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 smtClean="0">
                <a:solidFill>
                  <a:schemeClr val="bg1"/>
                </a:solidFill>
              </a:rPr>
              <a:t>, член-кореспондент НАПН України Найдьонова Л.А.</a:t>
            </a:r>
            <a:endParaRPr lang="uk-UA" sz="20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</a:rPr>
              <a:t>Зелінська Т. – наук. к</a:t>
            </a:r>
            <a:r>
              <a:rPr lang="uk-UA" sz="2000" dirty="0" smtClean="0">
                <a:solidFill>
                  <a:schemeClr val="bg1"/>
                </a:solidFill>
              </a:rPr>
              <a:t>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 smtClean="0">
                <a:solidFill>
                  <a:schemeClr val="bg1"/>
                </a:solidFill>
              </a:rPr>
              <a:t>, професор Горностай П.І.</a:t>
            </a:r>
          </a:p>
          <a:p>
            <a:pPr marL="514350" indent="-514350">
              <a:buAutoNum type="arabicPeriod"/>
            </a:pPr>
            <a:r>
              <a:rPr lang="uk-UA" sz="2000" dirty="0" err="1" smtClean="0">
                <a:solidFill>
                  <a:schemeClr val="bg1"/>
                </a:solidFill>
              </a:rPr>
              <a:t>Мельнік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А. – наук. к</a:t>
            </a:r>
            <a:r>
              <a:rPr lang="uk-UA" sz="2000" dirty="0" smtClean="0">
                <a:solidFill>
                  <a:schemeClr val="bg1"/>
                </a:solidFill>
              </a:rPr>
              <a:t>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 smtClean="0">
                <a:solidFill>
                  <a:schemeClr val="bg1"/>
                </a:solidFill>
              </a:rPr>
              <a:t>, професор </a:t>
            </a:r>
            <a:r>
              <a:rPr lang="uk-UA" sz="2000" dirty="0">
                <a:solidFill>
                  <a:schemeClr val="bg1"/>
                </a:solidFill>
              </a:rPr>
              <a:t>Бевз Г.М.</a:t>
            </a:r>
            <a:endParaRPr lang="en-US" sz="20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2000" dirty="0" err="1" smtClean="0">
                <a:solidFill>
                  <a:schemeClr val="bg1"/>
                </a:solidFill>
              </a:rPr>
              <a:t>Настояща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У. – наук. к</a:t>
            </a:r>
            <a:r>
              <a:rPr lang="uk-UA" sz="2000" dirty="0" smtClean="0">
                <a:solidFill>
                  <a:schemeClr val="bg1"/>
                </a:solidFill>
              </a:rPr>
              <a:t>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 smtClean="0">
                <a:solidFill>
                  <a:schemeClr val="bg1"/>
                </a:solidFill>
              </a:rPr>
              <a:t>, професор </a:t>
            </a:r>
            <a:r>
              <a:rPr lang="uk-UA" sz="2000" dirty="0">
                <a:solidFill>
                  <a:schemeClr val="bg1"/>
                </a:solidFill>
              </a:rPr>
              <a:t>Бевз Г.М.</a:t>
            </a:r>
          </a:p>
          <a:p>
            <a:pPr marL="514350" indent="-514350">
              <a:buAutoNum type="arabicPeriod"/>
            </a:pPr>
            <a:r>
              <a:rPr lang="uk-UA" sz="2000" dirty="0" err="1" smtClean="0">
                <a:solidFill>
                  <a:schemeClr val="bg1"/>
                </a:solidFill>
              </a:rPr>
              <a:t>Резнік</a:t>
            </a:r>
            <a:r>
              <a:rPr lang="uk-UA" sz="2000" dirty="0" smtClean="0">
                <a:solidFill>
                  <a:schemeClr val="bg1"/>
                </a:solidFill>
              </a:rPr>
              <a:t> А</a:t>
            </a:r>
            <a:r>
              <a:rPr lang="uk-UA" sz="2000" dirty="0">
                <a:solidFill>
                  <a:schemeClr val="bg1"/>
                </a:solidFill>
              </a:rPr>
              <a:t>. – наук. к</a:t>
            </a:r>
            <a:r>
              <a:rPr lang="uk-UA" sz="2000" dirty="0" smtClean="0">
                <a:solidFill>
                  <a:schemeClr val="bg1"/>
                </a:solidFill>
              </a:rPr>
              <a:t>ерівник </a:t>
            </a:r>
            <a:r>
              <a:rPr lang="uk-UA" sz="2000" dirty="0" err="1">
                <a:solidFill>
                  <a:schemeClr val="bg1"/>
                </a:solidFill>
              </a:rPr>
              <a:t>к.психол.н</a:t>
            </a:r>
            <a:r>
              <a:rPr lang="uk-UA" sz="2000" dirty="0">
                <a:solidFill>
                  <a:schemeClr val="bg1"/>
                </a:solidFill>
              </a:rPr>
              <a:t>  Юрченко В.І.</a:t>
            </a:r>
          </a:p>
          <a:p>
            <a:pPr marL="514350" indent="-514350">
              <a:buAutoNum type="arabicPeriod"/>
            </a:pPr>
            <a:r>
              <a:rPr lang="uk-UA" sz="2000" dirty="0" err="1" smtClean="0">
                <a:solidFill>
                  <a:schemeClr val="bg1"/>
                </a:solidFill>
              </a:rPr>
              <a:t>Усатенко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А. – наук. к</a:t>
            </a:r>
            <a:r>
              <a:rPr lang="uk-UA" sz="2000" dirty="0" smtClean="0">
                <a:solidFill>
                  <a:schemeClr val="bg1"/>
                </a:solidFill>
              </a:rPr>
              <a:t>ерівник </a:t>
            </a:r>
            <a:r>
              <a:rPr lang="uk-UA" sz="2000" dirty="0" err="1" smtClean="0">
                <a:solidFill>
                  <a:schemeClr val="bg1"/>
                </a:solidFill>
              </a:rPr>
              <a:t>д.психол.н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Кочубейнік</a:t>
            </a:r>
            <a:r>
              <a:rPr lang="uk-UA" sz="2000" dirty="0" smtClean="0">
                <a:solidFill>
                  <a:schemeClr val="bg1"/>
                </a:solidFill>
              </a:rPr>
              <a:t> О.Н.</a:t>
            </a:r>
          </a:p>
          <a:p>
            <a:pPr marL="514350" indent="-514350">
              <a:buAutoNum type="arabicPeriod"/>
            </a:pPr>
            <a:endParaRPr lang="uk-UA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3341" y="1262226"/>
            <a:ext cx="7940659" cy="152705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Програмою зимової школи передбачалось:</a:t>
            </a:r>
            <a:br>
              <a:rPr lang="uk-UA" dirty="0"/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100" dirty="0" err="1" smtClean="0"/>
              <a:t>роходження</a:t>
            </a:r>
            <a:r>
              <a:rPr lang="ru-RU" sz="3100" dirty="0" smtClean="0"/>
              <a:t> </a:t>
            </a:r>
            <a:r>
              <a:rPr lang="ru-RU" sz="3100" dirty="0" err="1"/>
              <a:t>курсів</a:t>
            </a:r>
            <a:r>
              <a:rPr lang="ru-RU" sz="3100" dirty="0"/>
              <a:t> </a:t>
            </a:r>
            <a:r>
              <a:rPr lang="ru-RU" sz="3100" dirty="0" err="1"/>
              <a:t>польської</a:t>
            </a:r>
            <a:r>
              <a:rPr lang="ru-RU" sz="3100" dirty="0"/>
              <a:t> </a:t>
            </a:r>
            <a:r>
              <a:rPr lang="ru-RU" sz="3100" dirty="0" err="1"/>
              <a:t>мови</a:t>
            </a:r>
            <a:r>
              <a:rPr lang="ru-RU" sz="3100" dirty="0"/>
              <a:t> на початковому </a:t>
            </a:r>
            <a:r>
              <a:rPr lang="ru-RU" sz="3100" dirty="0" err="1"/>
              <a:t>рівн</a:t>
            </a:r>
            <a:r>
              <a:rPr lang="ru-RU" dirty="0" err="1"/>
              <a:t>і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2316327"/>
            <a:ext cx="4460139" cy="2363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54" y="4139833"/>
            <a:ext cx="3970330" cy="2654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55" y="2996692"/>
            <a:ext cx="2443280" cy="3514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89048" y="1257239"/>
            <a:ext cx="8093364" cy="2595985"/>
          </a:xfrm>
        </p:spPr>
        <p:txBody>
          <a:bodyPr>
            <a:normAutofit/>
          </a:bodyPr>
          <a:lstStyle/>
          <a:p>
            <a:pPr algn="ctr"/>
            <a:r>
              <a:rPr lang="uk-UA" sz="2600" dirty="0"/>
              <a:t>Курс з підвищення кваліфікації на кафедрі загальної психології в Інституті психології Люблінського Католицького Університету Іоанна </a:t>
            </a:r>
            <a:r>
              <a:rPr lang="uk-UA" sz="2600" dirty="0" smtClean="0"/>
              <a:t>Павла ІІ  </a:t>
            </a:r>
            <a:br>
              <a:rPr lang="uk-UA" sz="2600" dirty="0" smtClean="0"/>
            </a:br>
            <a:r>
              <a:rPr lang="uk-UA" sz="2600" dirty="0" smtClean="0"/>
              <a:t/>
            </a:r>
            <a:br>
              <a:rPr lang="uk-UA" sz="2600" dirty="0" smtClean="0"/>
            </a:br>
            <a:r>
              <a:rPr lang="uk-UA" sz="2600" dirty="0" smtClean="0"/>
              <a:t>«</a:t>
            </a:r>
            <a:r>
              <a:rPr lang="uk-UA" sz="2600" dirty="0"/>
              <a:t>Методологія психологічних </a:t>
            </a:r>
            <a:r>
              <a:rPr lang="uk-UA" sz="2600" dirty="0" smtClean="0"/>
              <a:t>досліджень. </a:t>
            </a:r>
            <a:br>
              <a:rPr lang="uk-UA" sz="2600" dirty="0" smtClean="0"/>
            </a:br>
            <a:r>
              <a:rPr lang="uk-UA" sz="2600" dirty="0" smtClean="0"/>
              <a:t>Сучасні Європейські стандарти»</a:t>
            </a:r>
            <a:endParaRPr lang="ru-RU" sz="2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8">
            <a:off x="48093" y="3933440"/>
            <a:ext cx="5013029" cy="24642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591">
            <a:off x="4372948" y="3977760"/>
            <a:ext cx="4403106" cy="25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800">
            <a:off x="6747423" y="3396806"/>
            <a:ext cx="2139624" cy="30085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221" y="1319424"/>
            <a:ext cx="7509826" cy="163944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400" dirty="0" smtClean="0"/>
              <a:t>Учасниками були отримані сертифікати, що підтверджують проходження курсу та набуття навичок статистичного аналізу в </a:t>
            </a:r>
            <a:r>
              <a:rPr lang="en-US" sz="2400" dirty="0" smtClean="0"/>
              <a:t>IBM SPSS Statistics 25.0</a:t>
            </a:r>
            <a:r>
              <a:rPr lang="uk-UA" sz="2400" dirty="0" smtClean="0"/>
              <a:t> </a:t>
            </a:r>
            <a:r>
              <a:rPr lang="uk-UA" sz="2400" dirty="0"/>
              <a:t>та</a:t>
            </a:r>
            <a:r>
              <a:rPr lang="en-US" sz="2400" dirty="0" smtClean="0"/>
              <a:t> IBM </a:t>
            </a:r>
            <a:r>
              <a:rPr lang="en-US" sz="2400" dirty="0"/>
              <a:t>SPSS </a:t>
            </a:r>
            <a:r>
              <a:rPr lang="en-US" sz="2400" dirty="0" smtClean="0"/>
              <a:t>Statistics Amos 25.0</a:t>
            </a:r>
          </a:p>
          <a:p>
            <a:pPr algn="r"/>
            <a:endParaRPr lang="en-US" sz="2400" dirty="0" smtClean="0"/>
          </a:p>
          <a:p>
            <a:pPr algn="r"/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132">
            <a:off x="5520209" y="3400191"/>
            <a:ext cx="2095952" cy="3014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" y="3022425"/>
            <a:ext cx="5344675" cy="3460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4736" y="753460"/>
            <a:ext cx="5039264" cy="1221640"/>
          </a:xfrm>
        </p:spPr>
        <p:txBody>
          <a:bodyPr>
            <a:noAutofit/>
          </a:bodyPr>
          <a:lstStyle/>
          <a:p>
            <a:r>
              <a:rPr lang="en-US" sz="1800" dirty="0" smtClean="0"/>
              <a:t>VI </a:t>
            </a:r>
            <a:r>
              <a:rPr lang="en-US" sz="1800" dirty="0"/>
              <a:t> International Research &amp; Training conference "Public Health - Social, Educational and Psychological Dimensions</a:t>
            </a:r>
            <a:r>
              <a:rPr lang="en-US" sz="1800" dirty="0" smtClean="0"/>
              <a:t>"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54375" y="1653945"/>
            <a:ext cx="7787954" cy="1374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VI </a:t>
            </a:r>
            <a:r>
              <a:rPr lang="ru-RU" sz="2400" dirty="0" err="1" smtClean="0"/>
              <a:t>Міжнародна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конференція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algn="ctr"/>
            <a:r>
              <a:rPr lang="ru-RU" sz="2400" dirty="0" err="1" smtClean="0"/>
              <a:t>Суспільне</a:t>
            </a:r>
            <a:r>
              <a:rPr lang="ru-RU" sz="2400" dirty="0" smtClean="0"/>
              <a:t> здоров</a:t>
            </a:r>
            <a:r>
              <a:rPr lang="en-US" sz="2400" dirty="0" smtClean="0"/>
              <a:t>’</a:t>
            </a:r>
            <a:r>
              <a:rPr lang="ru-RU" sz="2400" dirty="0" smtClean="0"/>
              <a:t>я </a:t>
            </a:r>
            <a:r>
              <a:rPr lang="ru-RU" sz="2400" dirty="0"/>
              <a:t>- </a:t>
            </a:r>
            <a:r>
              <a:rPr lang="ru-RU" sz="2400" dirty="0" err="1" smtClean="0"/>
              <a:t>соціальний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педагогічний</a:t>
            </a:r>
            <a:r>
              <a:rPr lang="ru-RU" sz="2400" dirty="0" smtClean="0"/>
              <a:t> і </a:t>
            </a:r>
            <a:r>
              <a:rPr lang="ru-RU" sz="2400" dirty="0" err="1" smtClean="0"/>
              <a:t>психологічний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виміри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3059917"/>
            <a:ext cx="3534408" cy="3583840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3961180" y="2963290"/>
            <a:ext cx="5039264" cy="965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 smtClean="0"/>
              <a:t>Мови конференції: українська, англійська, польська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3830853"/>
            <a:ext cx="1938973" cy="27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1300000"/>
            <a:ext cx="6719019" cy="1679755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Двотижневе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бібліотечне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стажування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Кафедрі</a:t>
            </a:r>
            <a:r>
              <a:rPr lang="ru-RU" sz="2000" dirty="0" smtClean="0"/>
              <a:t> </a:t>
            </a:r>
            <a:r>
              <a:rPr lang="ru-RU" sz="2000" dirty="0" err="1" smtClean="0"/>
              <a:t>психології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мотивації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</a:t>
            </a:r>
            <a:r>
              <a:rPr lang="ru-RU" sz="2000" dirty="0" err="1" smtClean="0"/>
              <a:t>психології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Люблінського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Католицького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Іоанна</a:t>
            </a:r>
            <a:r>
              <a:rPr lang="ru-RU" sz="2000" dirty="0" smtClean="0"/>
              <a:t> Павла ІІ в межах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73395" y="6532673"/>
            <a:ext cx="160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</a:rPr>
              <a:t>©ISPP All rights reserved</a:t>
            </a:r>
            <a:endParaRPr lang="uk-UA" sz="1050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54375" y="2348748"/>
            <a:ext cx="7787954" cy="1374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/>
              <a:t>Здоров</a:t>
            </a:r>
            <a:r>
              <a:rPr lang="en-US" sz="2400" i="1" dirty="0" smtClean="0"/>
              <a:t>’</a:t>
            </a:r>
            <a:r>
              <a:rPr lang="ru-RU" sz="2400" i="1" dirty="0" err="1" smtClean="0"/>
              <a:t>язберігаючі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технології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якість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життя</a:t>
            </a:r>
            <a:r>
              <a:rPr lang="ru-RU" sz="2400" i="1" dirty="0" smtClean="0"/>
              <a:t>: </a:t>
            </a:r>
            <a:r>
              <a:rPr lang="ru-RU" sz="2400" i="1" dirty="0" err="1" smtClean="0"/>
              <a:t>медичні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педагогічні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соціально-психологічні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виміри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90" y="3549670"/>
            <a:ext cx="5966005" cy="29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«Зимова школа - 2020»  Люблінський Католицький університет ім. Іоанна Павла ІІ</vt:lpstr>
      <vt:lpstr>Европейська програма мобільності «PROM» – це міжнародна стипендіальна біржа аспірантів і викладачів  Реалізується Національним агенством академічних обмінів (Республіка Польща) та Департаментом міжнародних проектів Люблінського Католіцького університету ім. Іоанна Павла ІІ</vt:lpstr>
      <vt:lpstr>Провідні фахівці  «Зимової школи-2020»</vt:lpstr>
      <vt:lpstr>Учасники програми мобільності «PROM» від ІСПП</vt:lpstr>
      <vt:lpstr>Програмою зимової школи передбачалось: Проходження курсів польської мови на початковому рівні</vt:lpstr>
      <vt:lpstr>Курс з підвищення кваліфікації на кафедрі загальної психології в Інституті психології Люблінського Католицького Університету Іоанна Павла ІІ    «Методологія психологічних досліджень.  Сучасні Європейські стандарти»</vt:lpstr>
      <vt:lpstr>Презентация PowerPoint</vt:lpstr>
      <vt:lpstr>VI  International Research &amp; Training conference "Public Health - Social, Educational and Psychological Dimensions"</vt:lpstr>
      <vt:lpstr>Двотижневе бібліотечне стажування на Кафедрі психології емоцій та мотивації, Інституту психології Люблінського Католицького університету Іоанна Павла ІІ в межах програми  </vt:lpstr>
      <vt:lpstr>Культурна програма: відвідання історичних пам’яток Любліна</vt:lpstr>
      <vt:lpstr>Калейдоскоп додаткових вражень: «митний контроль», доїзд, від’їзд та проживання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2014-02-15T15:11:29Z</dcterms:created>
  <dcterms:modified xsi:type="dcterms:W3CDTF">2020-03-05T12:10:34Z</dcterms:modified>
</cp:coreProperties>
</file>