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75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32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604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8185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641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503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870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53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58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82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88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23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44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60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98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00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94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324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1303" y="1066155"/>
            <a:ext cx="10560988" cy="18288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Peace Building in Eurasia: Education, Identity and Politics</a:t>
            </a:r>
            <a:r>
              <a:rPr lang="uk-UA" dirty="0" smtClean="0">
                <a:solidFill>
                  <a:schemeClr val="bg1"/>
                </a:solidFill>
                <a:effectLst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41303" y="4584120"/>
            <a:ext cx="9440034" cy="15124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err="1" smtClean="0">
                <a:solidFill>
                  <a:schemeClr val="bg1"/>
                </a:solidFill>
                <a:effectLst/>
              </a:rPr>
              <a:t>Валерія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Лазаренко</a:t>
            </a:r>
            <a:br>
              <a:rPr lang="ru-RU" dirty="0" smtClean="0">
                <a:solidFill>
                  <a:schemeClr val="bg1"/>
                </a:solidFill>
                <a:effectLst/>
              </a:rPr>
            </a:br>
            <a:r>
              <a:rPr lang="ru-RU" dirty="0" err="1" smtClean="0">
                <a:solidFill>
                  <a:schemeClr val="bg1"/>
                </a:solidFill>
                <a:effectLst/>
              </a:rPr>
              <a:t>аспірантка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І</a:t>
            </a:r>
            <a:r>
              <a:rPr lang="en-US" dirty="0" smtClean="0">
                <a:solidFill>
                  <a:schemeClr val="bg1"/>
                </a:solidFill>
                <a:effectLst/>
              </a:rPr>
              <a:t>V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року </a:t>
            </a:r>
            <a:r>
              <a:rPr lang="ru-RU" dirty="0" err="1" smtClean="0">
                <a:solidFill>
                  <a:schemeClr val="bg1"/>
                </a:solidFill>
                <a:effectLst/>
              </a:rPr>
              <a:t>навчання</a:t>
            </a:r>
            <a:r>
              <a:rPr lang="ru-RU" dirty="0" smtClean="0">
                <a:solidFill>
                  <a:schemeClr val="bg1"/>
                </a:solidFill>
                <a:effectLst/>
              </a:rPr>
              <a:t/>
            </a:r>
            <a:br>
              <a:rPr lang="ru-RU" dirty="0" smtClean="0">
                <a:solidFill>
                  <a:schemeClr val="bg1"/>
                </a:solidFill>
                <a:effectLst/>
              </a:rPr>
            </a:br>
            <a:r>
              <a:rPr lang="ru-RU" dirty="0" err="1" smtClean="0">
                <a:solidFill>
                  <a:schemeClr val="bg1"/>
                </a:solidFill>
                <a:effectLst/>
              </a:rPr>
              <a:t>Інститут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/>
              </a:rPr>
              <a:t>соціальної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effectLst/>
              </a:rPr>
              <a:t>політичної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/>
              </a:rPr>
              <a:t>психології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НАПН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  <a:effectLst/>
              </a:rPr>
              <a:t>Науковий керівник: Коробка Лариса Миколаївна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1780" y="3214604"/>
            <a:ext cx="9440034" cy="1049867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effectLst/>
              </a:rPr>
              <a:t>Звіт за результатами участі у літній школі в м. Бішкек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90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te.uit.no/epse/files/2019/07/AUCA-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543" y="744132"/>
            <a:ext cx="7068457" cy="53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10595" y="744132"/>
            <a:ext cx="3904948" cy="5382588"/>
          </a:xfrm>
        </p:spPr>
        <p:txBody>
          <a:bodyPr>
            <a:normAutofit/>
          </a:bodyPr>
          <a:lstStyle/>
          <a:p>
            <a:r>
              <a:rPr lang="uk-UA" i="1" dirty="0">
                <a:solidFill>
                  <a:schemeClr val="bg1"/>
                </a:solidFill>
                <a:effectLst/>
              </a:rPr>
              <a:t>Місце </a:t>
            </a:r>
            <a:r>
              <a:rPr lang="uk-UA" i="1" dirty="0" smtClean="0">
                <a:solidFill>
                  <a:schemeClr val="bg1"/>
                </a:solidFill>
                <a:effectLst/>
              </a:rPr>
              <a:t>проведення:</a:t>
            </a:r>
            <a:r>
              <a:rPr lang="uk-UA" dirty="0" smtClean="0">
                <a:solidFill>
                  <a:schemeClr val="bg1"/>
                </a:solidFill>
                <a:effectLst/>
              </a:rPr>
              <a:t> Американський університет Центральної Азії</a:t>
            </a:r>
            <a:br>
              <a:rPr lang="uk-UA" dirty="0" smtClean="0">
                <a:solidFill>
                  <a:schemeClr val="bg1"/>
                </a:solidFill>
                <a:effectLst/>
              </a:rPr>
            </a:br>
            <a:r>
              <a:rPr lang="uk-UA" dirty="0" smtClean="0">
                <a:solidFill>
                  <a:schemeClr val="bg1"/>
                </a:solidFill>
                <a:effectLst/>
              </a:rPr>
              <a:t>(м. Бішкек, Киргизстан)</a:t>
            </a:r>
          </a:p>
          <a:p>
            <a:endParaRPr lang="ru-RU" dirty="0">
              <a:solidFill>
                <a:schemeClr val="bg1"/>
              </a:solidFill>
              <a:effectLst/>
            </a:endParaRPr>
          </a:p>
          <a:p>
            <a:r>
              <a:rPr lang="uk-UA" i="1" dirty="0">
                <a:solidFill>
                  <a:schemeClr val="bg1"/>
                </a:solidFill>
                <a:effectLst/>
              </a:rPr>
              <a:t>Термін </a:t>
            </a:r>
            <a:r>
              <a:rPr lang="uk-UA" i="1" dirty="0" smtClean="0">
                <a:solidFill>
                  <a:schemeClr val="bg1"/>
                </a:solidFill>
                <a:effectLst/>
              </a:rPr>
              <a:t>проведення:</a:t>
            </a:r>
            <a:r>
              <a:rPr lang="uk-UA" dirty="0" smtClean="0">
                <a:solidFill>
                  <a:schemeClr val="bg1"/>
                </a:solidFill>
                <a:effectLst/>
              </a:rPr>
              <a:t> 02.06.</a:t>
            </a:r>
            <a:r>
              <a:rPr lang="en-US" dirty="0" smtClean="0">
                <a:solidFill>
                  <a:schemeClr val="bg1"/>
                </a:solidFill>
                <a:effectLst/>
              </a:rPr>
              <a:t>201</a:t>
            </a:r>
            <a:r>
              <a:rPr lang="uk-UA" dirty="0" smtClean="0">
                <a:solidFill>
                  <a:schemeClr val="bg1"/>
                </a:solidFill>
                <a:effectLst/>
              </a:rPr>
              <a:t>9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</a:rPr>
              <a:t>– </a:t>
            </a:r>
            <a:r>
              <a:rPr lang="uk-UA" dirty="0" smtClean="0">
                <a:solidFill>
                  <a:schemeClr val="bg1"/>
                </a:solidFill>
                <a:effectLst/>
              </a:rPr>
              <a:t>10.0</a:t>
            </a:r>
            <a:r>
              <a:rPr lang="uk-UA" dirty="0">
                <a:solidFill>
                  <a:schemeClr val="bg1"/>
                </a:solidFill>
                <a:effectLst/>
              </a:rPr>
              <a:t>6</a:t>
            </a:r>
            <a:r>
              <a:rPr lang="uk-UA" dirty="0" smtClean="0">
                <a:solidFill>
                  <a:schemeClr val="bg1"/>
                </a:solidFill>
                <a:effectLst/>
              </a:rPr>
              <a:t>.2019</a:t>
            </a:r>
          </a:p>
          <a:p>
            <a:endParaRPr lang="uk-UA" dirty="0">
              <a:solidFill>
                <a:schemeClr val="bg1"/>
              </a:solidFill>
              <a:effectLst/>
            </a:endParaRPr>
          </a:p>
          <a:p>
            <a:r>
              <a:rPr lang="uk-UA" dirty="0" smtClean="0">
                <a:solidFill>
                  <a:schemeClr val="bg1"/>
                </a:solidFill>
                <a:effectLst/>
              </a:rPr>
              <a:t>Літня школа була підсумковою подією трирічного проекту «Євразійський обмін з вивчення миру»</a:t>
            </a:r>
            <a:r>
              <a:rPr lang="ru-RU" dirty="0" smtClean="0">
                <a:solidFill>
                  <a:schemeClr val="bg1"/>
                </a:solidFill>
                <a:effectLst/>
              </a:rPr>
              <a:t>. </a:t>
            </a:r>
            <a:endParaRPr lang="ru-RU" dirty="0">
              <a:solidFill>
                <a:schemeClr val="bg1"/>
              </a:solidFill>
              <a:effectLst/>
            </a:endParaRPr>
          </a:p>
          <a:p>
            <a:pPr marL="36900" indent="0">
              <a:buNone/>
            </a:pPr>
            <a:endParaRPr lang="ru-RU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9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Лекції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5061" y="1810340"/>
            <a:ext cx="6088855" cy="4059237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10595" y="1804943"/>
            <a:ext cx="4279416" cy="487784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en-US" sz="1800" i="1" dirty="0" smtClean="0">
                <a:solidFill>
                  <a:schemeClr val="bg1"/>
                </a:solidFill>
                <a:effectLst/>
              </a:rPr>
              <a:t>14 </a:t>
            </a:r>
            <a:r>
              <a:rPr lang="uk-UA" sz="1800" i="1" dirty="0" smtClean="0">
                <a:solidFill>
                  <a:schemeClr val="bg1"/>
                </a:solidFill>
                <a:effectLst/>
              </a:rPr>
              <a:t>лекцій і презентацій від науковців з Киргизстану, України, Норвегії, Грузії та Німеччини, зокрема:</a:t>
            </a:r>
          </a:p>
          <a:p>
            <a:r>
              <a:rPr lang="en-US" sz="1800" dirty="0">
                <a:solidFill>
                  <a:schemeClr val="bg1"/>
                </a:solidFill>
                <a:effectLst/>
              </a:rPr>
              <a:t>“Limits and Possibilities of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Peace</a:t>
            </a:r>
            <a:r>
              <a:rPr lang="uk-UA" sz="1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Education </a:t>
            </a:r>
            <a:r>
              <a:rPr lang="en-US" sz="1800" dirty="0">
                <a:solidFill>
                  <a:schemeClr val="bg1"/>
                </a:solidFill>
                <a:effectLst/>
              </a:rPr>
              <a:t>in an Interconnected World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”,</a:t>
            </a:r>
            <a:endParaRPr lang="uk-UA" sz="1800" dirty="0" smtClean="0">
              <a:solidFill>
                <a:schemeClr val="bg1"/>
              </a:solidFill>
              <a:effectLst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</a:rPr>
              <a:t>“Researching Ethnicity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and</a:t>
            </a:r>
            <a:r>
              <a:rPr lang="uk-UA" sz="1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Ethnic </a:t>
            </a:r>
            <a:r>
              <a:rPr lang="en-US" sz="1800" dirty="0">
                <a:solidFill>
                  <a:schemeClr val="bg1"/>
                </a:solidFill>
                <a:effectLst/>
              </a:rPr>
              <a:t>Politics Using a Single Case Study Method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”,</a:t>
            </a:r>
            <a:endParaRPr lang="uk-UA" sz="1800" dirty="0" smtClean="0">
              <a:solidFill>
                <a:schemeClr val="bg1"/>
              </a:solidFill>
              <a:effectLst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</a:rPr>
              <a:t>“Collective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Sense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</a:rPr>
              <a:t>of Ownership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and</a:t>
            </a:r>
            <a:r>
              <a:rPr lang="uk-UA" sz="1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Inter-National </a:t>
            </a:r>
            <a:r>
              <a:rPr lang="en-US" sz="1800" dirty="0">
                <a:solidFill>
                  <a:schemeClr val="bg1"/>
                </a:solidFill>
                <a:effectLst/>
              </a:rPr>
              <a:t>Tensions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”,</a:t>
            </a:r>
            <a:endParaRPr lang="uk-UA" sz="1800" dirty="0" smtClean="0">
              <a:solidFill>
                <a:schemeClr val="bg1"/>
              </a:solidFill>
              <a:effectLst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</a:rPr>
              <a:t>“Cost-benefit Analysis of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Border</a:t>
            </a:r>
            <a:r>
              <a:rPr lang="uk-UA" sz="1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Corruption </a:t>
            </a:r>
            <a:r>
              <a:rPr lang="en-US" sz="1800" dirty="0">
                <a:solidFill>
                  <a:schemeClr val="bg1"/>
                </a:solidFill>
                <a:effectLst/>
              </a:rPr>
              <a:t>in Conflict Regions in </a:t>
            </a:r>
            <a:r>
              <a:rPr lang="uk-UA" sz="1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Georgia and</a:t>
            </a:r>
            <a:r>
              <a:rPr lang="uk-UA" sz="1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Ukraine</a:t>
            </a:r>
            <a:r>
              <a:rPr lang="en-US" sz="1800" dirty="0">
                <a:solidFill>
                  <a:schemeClr val="bg1"/>
                </a:solidFill>
                <a:effectLst/>
              </a:rPr>
              <a:t>”,</a:t>
            </a:r>
            <a:endParaRPr lang="uk-UA" sz="1800" dirty="0" smtClean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bg1"/>
                </a:solidFill>
                <a:effectLst/>
              </a:rPr>
              <a:t>“Inter-confessional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Competition</a:t>
            </a:r>
            <a:r>
              <a:rPr lang="uk-UA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as </a:t>
            </a:r>
            <a:r>
              <a:rPr lang="en-US" dirty="0">
                <a:solidFill>
                  <a:schemeClr val="bg1"/>
                </a:solidFill>
                <a:effectLst/>
              </a:rPr>
              <a:t>a Part of Ethnic and Political Self-Determination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in</a:t>
            </a:r>
            <a:r>
              <a:rPr lang="uk-UA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Modern </a:t>
            </a:r>
            <a:r>
              <a:rPr lang="en-US" dirty="0">
                <a:solidFill>
                  <a:schemeClr val="bg1"/>
                </a:solidFill>
                <a:effectLst/>
              </a:rPr>
              <a:t>Ukraine”,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5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Практичні заняття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5060" y="2149974"/>
            <a:ext cx="6088855" cy="4059237"/>
          </a:xfr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02035" y="1875654"/>
            <a:ext cx="4279416" cy="487784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uk-UA" sz="1800" i="1" dirty="0" smtClean="0">
                <a:solidFill>
                  <a:schemeClr val="bg1"/>
                </a:solidFill>
                <a:effectLst/>
              </a:rPr>
              <a:t>5 практичних занять від науковців з України, Норвегії, та Німеччини, зокрема:</a:t>
            </a:r>
          </a:p>
          <a:p>
            <a:r>
              <a:rPr lang="en-US" sz="1800" dirty="0">
                <a:solidFill>
                  <a:schemeClr val="bg1"/>
                </a:solidFill>
                <a:effectLst/>
              </a:rPr>
              <a:t>“Understanding the Structural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,</a:t>
            </a:r>
            <a:r>
              <a:rPr lang="uk-UA" sz="1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Personal </a:t>
            </a:r>
            <a:r>
              <a:rPr lang="en-US" sz="1800" dirty="0">
                <a:solidFill>
                  <a:schemeClr val="bg1"/>
                </a:solidFill>
                <a:effectLst/>
              </a:rPr>
              <a:t>and Transformational Dimensions of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Trust”,</a:t>
            </a:r>
          </a:p>
          <a:p>
            <a:r>
              <a:rPr lang="en-US" sz="1800" dirty="0">
                <a:solidFill>
                  <a:schemeClr val="bg1"/>
                </a:solidFill>
                <a:effectLst/>
              </a:rPr>
              <a:t>“Explaining Ethnic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Conflict Prevention </a:t>
            </a:r>
            <a:r>
              <a:rPr lang="en-US" sz="1800" dirty="0">
                <a:solidFill>
                  <a:schemeClr val="bg1"/>
                </a:solidFill>
                <a:effectLst/>
              </a:rPr>
              <a:t>Mechanism in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Rural </a:t>
            </a:r>
            <a:r>
              <a:rPr lang="en-US" sz="1800" dirty="0">
                <a:solidFill>
                  <a:schemeClr val="bg1"/>
                </a:solidFill>
                <a:effectLst/>
              </a:rPr>
              <a:t>Areas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”,</a:t>
            </a:r>
          </a:p>
          <a:p>
            <a:r>
              <a:rPr lang="en-US" sz="1800" dirty="0" smtClean="0">
                <a:solidFill>
                  <a:schemeClr val="bg1"/>
                </a:solidFill>
                <a:effectLst/>
              </a:rPr>
              <a:t>“Transition </a:t>
            </a:r>
            <a:r>
              <a:rPr lang="en-US" sz="1800" dirty="0">
                <a:solidFill>
                  <a:schemeClr val="bg1"/>
                </a:solidFill>
                <a:effectLst/>
              </a:rPr>
              <a:t>from War to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Peace: </a:t>
            </a:r>
            <a:r>
              <a:rPr lang="en-US" sz="1800" dirty="0" err="1" smtClean="0">
                <a:solidFill>
                  <a:schemeClr val="bg1"/>
                </a:solidFill>
                <a:effectLst/>
              </a:rPr>
              <a:t>Optimizaton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</a:rPr>
              <a:t>Strategy for Psychosocial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Support”,</a:t>
            </a:r>
          </a:p>
          <a:p>
            <a:r>
              <a:rPr lang="en-US" sz="1800" dirty="0">
                <a:solidFill>
                  <a:schemeClr val="bg1"/>
                </a:solidFill>
                <a:effectLst/>
              </a:rPr>
              <a:t>“Changing Perspectives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on Peacebuilding</a:t>
            </a:r>
            <a:r>
              <a:rPr lang="en-US" sz="1800" dirty="0">
                <a:solidFill>
                  <a:schemeClr val="bg1"/>
                </a:solidFill>
                <a:effectLst/>
              </a:rPr>
              <a:t>: How Does Local Agency Contribute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to Peace </a:t>
            </a:r>
            <a:r>
              <a:rPr lang="en-US" sz="1800" dirty="0">
                <a:solidFill>
                  <a:schemeClr val="bg1"/>
                </a:solidFill>
                <a:effectLst/>
              </a:rPr>
              <a:t>Formation in Central Eurasia?”,</a:t>
            </a:r>
            <a:endParaRPr lang="ru-RU" sz="1800" dirty="0" smtClean="0">
              <a:solidFill>
                <a:schemeClr val="bg1"/>
              </a:solidFill>
              <a:effectLst/>
            </a:endParaRPr>
          </a:p>
          <a:p>
            <a:pPr marL="36900" indent="0">
              <a:buFont typeface="Wingdings 2" charset="2"/>
              <a:buNone/>
            </a:pPr>
            <a:endParaRPr lang="ru-RU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4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bg1"/>
                </a:solidFill>
              </a:rPr>
              <a:t>Воркшоп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6884731" cy="4058751"/>
          </a:xfrm>
        </p:spPr>
        <p:txBody>
          <a:bodyPr/>
          <a:lstStyle/>
          <a:p>
            <a:r>
              <a:rPr lang="uk-UA" dirty="0" err="1" smtClean="0">
                <a:solidFill>
                  <a:schemeClr val="bg1"/>
                </a:solidFill>
              </a:rPr>
              <a:t>Воркшоп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“Mapping Identities” </a:t>
            </a:r>
            <a:r>
              <a:rPr lang="uk-UA" dirty="0" smtClean="0">
                <a:solidFill>
                  <a:schemeClr val="bg1"/>
                </a:solidFill>
              </a:rPr>
              <a:t>для всіх учасників літньої школи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Мета</a:t>
            </a:r>
            <a:r>
              <a:rPr lang="uk-UA" dirty="0" smtClean="0">
                <a:solidFill>
                  <a:schemeClr val="bg1"/>
                </a:solidFill>
              </a:rPr>
              <a:t>: презентація методу ментального картографування як соціально-психологічного засобу дослідження </a:t>
            </a:r>
            <a:r>
              <a:rPr lang="uk-UA" dirty="0" err="1" smtClean="0">
                <a:solidFill>
                  <a:schemeClr val="bg1"/>
                </a:solidFill>
              </a:rPr>
              <a:t>ідентичностей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Під час </a:t>
            </a:r>
            <a:r>
              <a:rPr lang="uk-UA" dirty="0" err="1" smtClean="0">
                <a:solidFill>
                  <a:schemeClr val="bg1"/>
                </a:solidFill>
              </a:rPr>
              <a:t>воркшопу</a:t>
            </a:r>
            <a:r>
              <a:rPr lang="uk-UA" dirty="0" smtClean="0">
                <a:solidFill>
                  <a:schemeClr val="bg1"/>
                </a:solidFill>
              </a:rPr>
              <a:t> учасники, об’єднані за своїми університетами, створювали ментальні карти міст, в яких вони працюють та навчаються. Опісля учасники обмінювались створеними картами та аналізували їх відповідно до запропонованої методики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На изображении может находиться: 1 человек, в помеще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0598" y="1580050"/>
            <a:ext cx="3522281" cy="469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36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а изображении может находиться: один или несколько челов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19" y="219481"/>
            <a:ext cx="4377236" cy="328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 изображении может находиться: 2 человека, люди сидя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9571" y="219481"/>
            <a:ext cx="4377235" cy="328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На изображении может находиться: 1 человек, сиди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109" y="3197812"/>
            <a:ext cx="4479655" cy="335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На изображении может находиться: 1 человек, сидит и стои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5381" y="3197812"/>
            <a:ext cx="4479655" cy="335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content.fiev13-1.fna.fbcdn.net/v/t1.15752-9/79107816_517357415527108_6798308238811987968_n.jpg?_nc_cat=105&amp;_nc_ohc=6n1HT1rCrCYAQlmaApqXd2yYd6tYu6NVjuJ9qdosu1tVoc3F3iVkLYjdQ&amp;_nc_ht=scontent.fiev13-1.fna&amp;oh=58283419f6bfad3e180bf5f1cf39a337&amp;oe=5E6DB5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772" y="219481"/>
            <a:ext cx="10346264" cy="6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224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E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239</Words>
  <Application>Microsoft Office PowerPoint</Application>
  <PresentationFormat>Произвольный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Сланец</vt:lpstr>
      <vt:lpstr>Peace Building in Eurasia: Education, Identity and Politics </vt:lpstr>
      <vt:lpstr>Слайд 2</vt:lpstr>
      <vt:lpstr>Лекції</vt:lpstr>
      <vt:lpstr>Практичні заняття</vt:lpstr>
      <vt:lpstr>Воркшоп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Наукове стажування</dc:title>
  <dc:creator>Admin</dc:creator>
  <cp:lastModifiedBy>Name</cp:lastModifiedBy>
  <cp:revision>6</cp:revision>
  <dcterms:created xsi:type="dcterms:W3CDTF">2019-12-04T20:10:22Z</dcterms:created>
  <dcterms:modified xsi:type="dcterms:W3CDTF">2019-12-05T07:09:33Z</dcterms:modified>
</cp:coreProperties>
</file>