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6" r:id="rId3"/>
    <p:sldId id="275" r:id="rId4"/>
    <p:sldId id="278" r:id="rId5"/>
    <p:sldId id="277" r:id="rId6"/>
    <p:sldId id="284" r:id="rId7"/>
    <p:sldId id="279" r:id="rId8"/>
    <p:sldId id="280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63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3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45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999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18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82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19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21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4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97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6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9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67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8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8D779E-93C5-4E76-885D-14DC600AF23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CBF1DC-D0A5-4D3B-AB83-C12E5137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255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303" y="1066155"/>
            <a:ext cx="10560988" cy="182880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/>
              </a:rPr>
              <a:t>Наукове стажування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41303" y="4584120"/>
            <a:ext cx="9440034" cy="1512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bg1"/>
                </a:solidFill>
                <a:effectLst/>
              </a:rPr>
              <a:t>Валерія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Лазаренко</a:t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ru-RU" dirty="0" err="1" smtClean="0">
                <a:solidFill>
                  <a:schemeClr val="bg1"/>
                </a:solidFill>
                <a:effectLst/>
              </a:rPr>
              <a:t>аспірантка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І</a:t>
            </a:r>
            <a:r>
              <a:rPr lang="en-US" dirty="0" smtClean="0">
                <a:solidFill>
                  <a:schemeClr val="bg1"/>
                </a:solidFill>
                <a:effectLst/>
              </a:rPr>
              <a:t>V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року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ru-RU" dirty="0" err="1" smtClean="0">
                <a:solidFill>
                  <a:schemeClr val="bg1"/>
                </a:solidFill>
                <a:effectLst/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політичної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НАПН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  <a:effectLst/>
              </a:rPr>
              <a:t>Науковий керівник: Коробка Лариса Миколаївна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Картинки по запросу universität bayreut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86" y="3175297"/>
            <a:ext cx="3652172" cy="11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2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 результатами практики: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980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Ознайомлено зі специфікою організації навчального процесу та науково-</a:t>
            </a:r>
            <a:r>
              <a:rPr lang="uk-UA" dirty="0" err="1">
                <a:solidFill>
                  <a:schemeClr val="bg1"/>
                </a:solidFill>
                <a:effectLst/>
              </a:rPr>
              <a:t>педагочної</a:t>
            </a:r>
            <a:r>
              <a:rPr lang="uk-UA" dirty="0">
                <a:solidFill>
                  <a:schemeClr val="bg1"/>
                </a:solidFill>
                <a:effectLst/>
              </a:rPr>
              <a:t> діяльності університету і кафедри.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Відвідано лекції керівника практики та докторантів університету, проаналізовано стиль викладання і специфіку взаємодії студентів та викладачів під час занять, а також проаналізовано методичні напрацювання провідних викладачів університету.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Розроблено програму лекційних та практичних занять за індивідуальною темою наукового дослідження, підготовано план, конспект та допоміжні матеріали для проведення занять зі студентами. 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 smtClean="0">
                <a:solidFill>
                  <a:schemeClr val="bg1"/>
                </a:solidFill>
                <a:effectLst/>
              </a:rPr>
              <a:t>Впроваджено перші результати дисертаційної роботи в освітній процес, зокрема проведено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воркшоп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для студентів щодо особливостей застосування дослідницького методу, розробленого в ході дисертаційної роботи.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 smtClean="0">
                <a:solidFill>
                  <a:schemeClr val="bg1"/>
                </a:solidFill>
                <a:effectLst/>
              </a:rPr>
              <a:t>Взято </a:t>
            </a:r>
            <a:r>
              <a:rPr lang="uk-UA" dirty="0">
                <a:solidFill>
                  <a:schemeClr val="bg1"/>
                </a:solidFill>
                <a:effectLst/>
              </a:rPr>
              <a:t>участь у підготовці та проведенні відкритих колоквіумів для студентів та викладачів </a:t>
            </a:r>
            <a:r>
              <a:rPr lang="uk-UA" dirty="0" err="1">
                <a:solidFill>
                  <a:schemeClr val="bg1"/>
                </a:solidFill>
                <a:effectLst/>
              </a:rPr>
              <a:t>унівеситету</a:t>
            </a:r>
            <a:r>
              <a:rPr lang="uk-UA" dirty="0">
                <a:solidFill>
                  <a:schemeClr val="bg1"/>
                </a:solidFill>
                <a:effectLst/>
              </a:rPr>
              <a:t> за участі запрошених іноземних викладачів. 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Презентовано та обговорено результати здійсненої роботи з викладачами та докторантами університету, отримано зворотній зв'язок</a:t>
            </a:r>
            <a:r>
              <a:rPr lang="uk-UA" dirty="0" smtClean="0">
                <a:solidFill>
                  <a:schemeClr val="bg1"/>
                </a:solidFill>
                <a:effectLst/>
              </a:rPr>
              <a:t>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6" y="887583"/>
            <a:ext cx="3904948" cy="5382588"/>
          </a:xfrm>
        </p:spPr>
        <p:txBody>
          <a:bodyPr>
            <a:normAutofit lnSpcReduction="10000"/>
          </a:bodyPr>
          <a:lstStyle/>
          <a:p>
            <a:r>
              <a:rPr lang="uk-UA" i="1" dirty="0">
                <a:solidFill>
                  <a:schemeClr val="bg1"/>
                </a:solidFill>
                <a:effectLst/>
              </a:rPr>
              <a:t>Місце стажування:</a:t>
            </a:r>
            <a:r>
              <a:rPr lang="uk-UA" dirty="0">
                <a:solidFill>
                  <a:schemeClr val="bg1"/>
                </a:solidFill>
                <a:effectLst/>
              </a:rPr>
              <a:t> Університет м. </a:t>
            </a:r>
            <a:r>
              <a:rPr lang="uk-UA" dirty="0" err="1">
                <a:solidFill>
                  <a:schemeClr val="bg1"/>
                </a:solidFill>
                <a:effectLst/>
              </a:rPr>
              <a:t>Байройт</a:t>
            </a:r>
            <a:r>
              <a:rPr lang="uk-UA" dirty="0">
                <a:solidFill>
                  <a:schemeClr val="bg1"/>
                </a:solidFill>
                <a:effectLst/>
              </a:rPr>
              <a:t> (Німеччина) в межах проекту україно-німецької співпраці з вивчення міграції та інтеграції. 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endParaRPr lang="ru-RU" dirty="0">
              <a:solidFill>
                <a:schemeClr val="bg1"/>
              </a:solidFill>
              <a:effectLst/>
            </a:endParaRPr>
          </a:p>
          <a:p>
            <a:r>
              <a:rPr lang="uk-UA" i="1" dirty="0">
                <a:solidFill>
                  <a:schemeClr val="bg1"/>
                </a:solidFill>
                <a:effectLst/>
              </a:rPr>
              <a:t>Термін стажування:</a:t>
            </a:r>
            <a:r>
              <a:rPr lang="uk-UA" dirty="0">
                <a:solidFill>
                  <a:schemeClr val="bg1"/>
                </a:solidFill>
                <a:effectLst/>
              </a:rPr>
              <a:t> 1.10.</a:t>
            </a:r>
            <a:r>
              <a:rPr lang="en-US" dirty="0">
                <a:solidFill>
                  <a:schemeClr val="bg1"/>
                </a:solidFill>
                <a:effectLst/>
              </a:rPr>
              <a:t>2018 </a:t>
            </a:r>
            <a:r>
              <a:rPr lang="ru-RU" dirty="0">
                <a:solidFill>
                  <a:schemeClr val="bg1"/>
                </a:solidFill>
                <a:effectLst/>
              </a:rPr>
              <a:t>– </a:t>
            </a:r>
            <a:r>
              <a:rPr lang="en-US" dirty="0">
                <a:solidFill>
                  <a:schemeClr val="bg1"/>
                </a:solidFill>
                <a:effectLst/>
              </a:rPr>
              <a:t>28</a:t>
            </a:r>
            <a:r>
              <a:rPr lang="uk-UA" dirty="0">
                <a:solidFill>
                  <a:schemeClr val="bg1"/>
                </a:solidFill>
                <a:effectLst/>
              </a:rPr>
              <a:t>.0</a:t>
            </a:r>
            <a:r>
              <a:rPr lang="en-US" dirty="0">
                <a:solidFill>
                  <a:schemeClr val="bg1"/>
                </a:solidFill>
                <a:effectLst/>
              </a:rPr>
              <a:t>2</a:t>
            </a:r>
            <a:r>
              <a:rPr lang="uk-UA" dirty="0" smtClean="0">
                <a:solidFill>
                  <a:schemeClr val="bg1"/>
                </a:solidFill>
                <a:effectLst/>
              </a:rPr>
              <a:t>.2019</a:t>
            </a:r>
          </a:p>
          <a:p>
            <a:endParaRPr lang="uk-UA" dirty="0">
              <a:solidFill>
                <a:schemeClr val="bg1"/>
              </a:solidFill>
              <a:effectLst/>
            </a:endParaRPr>
          </a:p>
          <a:p>
            <a:r>
              <a:rPr lang="uk-UA" dirty="0">
                <a:solidFill>
                  <a:schemeClr val="bg1"/>
                </a:solidFill>
                <a:effectLst/>
              </a:rPr>
              <a:t>Стипендіатка грантової програми </a:t>
            </a:r>
            <a:r>
              <a:rPr lang="en-US" dirty="0">
                <a:solidFill>
                  <a:schemeClr val="bg1"/>
                </a:solidFill>
                <a:effectLst/>
              </a:rPr>
              <a:t>DAAD</a:t>
            </a:r>
            <a:r>
              <a:rPr lang="uk-UA" dirty="0">
                <a:solidFill>
                  <a:schemeClr val="bg1"/>
                </a:solidFill>
                <a:effectLst/>
              </a:rPr>
              <a:t> Федерального уряду Німеччини</a:t>
            </a:r>
            <a:r>
              <a:rPr lang="ru-RU" dirty="0">
                <a:solidFill>
                  <a:schemeClr val="bg1"/>
                </a:solidFill>
                <a:effectLst/>
              </a:rPr>
              <a:t> за </a:t>
            </a:r>
            <a:r>
              <a:rPr lang="ru-RU" dirty="0" err="1">
                <a:solidFill>
                  <a:schemeClr val="bg1"/>
                </a:solidFill>
                <a:effectLst/>
              </a:rPr>
              <a:t>програмою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</a:rPr>
              <a:t>короткострокових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</a:rPr>
              <a:t>наукових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</a:rPr>
              <a:t>стажувань</a:t>
            </a:r>
            <a:r>
              <a:rPr lang="ru-RU" dirty="0">
                <a:solidFill>
                  <a:schemeClr val="bg1"/>
                </a:solidFill>
                <a:effectLst/>
              </a:rPr>
              <a:t> для </a:t>
            </a:r>
            <a:r>
              <a:rPr lang="ru-RU" dirty="0" err="1">
                <a:solidFill>
                  <a:schemeClr val="bg1"/>
                </a:solidFill>
                <a:effectLst/>
              </a:rPr>
              <a:t>аспірантів</a:t>
            </a:r>
            <a:r>
              <a:rPr lang="ru-RU" dirty="0">
                <a:solidFill>
                  <a:schemeClr val="bg1"/>
                </a:solidFill>
                <a:effectLst/>
              </a:rPr>
              <a:t>. </a:t>
            </a:r>
          </a:p>
          <a:p>
            <a:pPr marL="36900" indent="0"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6" descr="ÐÐ° Ð´Ð°Ð½Ð½Ð¾Ð¼ Ð¸Ð·Ð¾Ð±ÑÐ°Ð¶ÐµÐ½Ð¸Ð¸ Ð¼Ð¾Ð¶ÐµÑ Ð½Ð°ÑÐ¾Ð´Ð¸ÑÑÑÑ: Valerie Lazarenko, ÑÐ¸Ð´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004" y="887583"/>
            <a:ext cx="6777111" cy="5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3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Мета стажування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900834" cy="4958637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Ознайомитися зі структурою університету, специфікою та напрямами його роботи, результатами діяльності науковців та їхніми поточними дослідженнями.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Використовуючи можливості та інформаційні потужності університету, проаналізувати англомовні джерела за індивідуальною темою наукового дослідження.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Долучитися до поточних досліджень науковців університету: взяти участь у лекціях, </a:t>
            </a:r>
            <a:r>
              <a:rPr lang="uk-UA" dirty="0" err="1">
                <a:solidFill>
                  <a:schemeClr val="bg1"/>
                </a:solidFill>
                <a:effectLst/>
              </a:rPr>
              <a:t>воркшопах</a:t>
            </a:r>
            <a:r>
              <a:rPr lang="uk-UA" dirty="0">
                <a:solidFill>
                  <a:schemeClr val="bg1"/>
                </a:solidFill>
                <a:effectLst/>
              </a:rPr>
              <a:t>, конференціях, семінарах тощо за </a:t>
            </a:r>
            <a:r>
              <a:rPr lang="uk-UA" dirty="0" err="1">
                <a:solidFill>
                  <a:schemeClr val="bg1"/>
                </a:solidFill>
                <a:effectLst/>
              </a:rPr>
              <a:t>тематиками</a:t>
            </a:r>
            <a:r>
              <a:rPr lang="uk-UA" dirty="0">
                <a:solidFill>
                  <a:schemeClr val="bg1"/>
                </a:solidFill>
                <a:effectLst/>
              </a:rPr>
              <a:t>, які стосуються психології простору, </a:t>
            </a:r>
            <a:r>
              <a:rPr lang="uk-UA" dirty="0" err="1">
                <a:solidFill>
                  <a:schemeClr val="bg1"/>
                </a:solidFill>
                <a:effectLst/>
              </a:rPr>
              <a:t>психогеографії</a:t>
            </a:r>
            <a:r>
              <a:rPr lang="uk-UA" dirty="0">
                <a:solidFill>
                  <a:schemeClr val="bg1"/>
                </a:solidFill>
                <a:effectLst/>
              </a:rPr>
              <a:t>, міграції та адаптації переселенців до нових умов життя.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Провести серію лекцій та </a:t>
            </a:r>
            <a:r>
              <a:rPr lang="uk-UA" dirty="0" err="1">
                <a:solidFill>
                  <a:schemeClr val="bg1"/>
                </a:solidFill>
                <a:effectLst/>
              </a:rPr>
              <a:t>воркшопів</a:t>
            </a:r>
            <a:r>
              <a:rPr lang="uk-UA" dirty="0">
                <a:solidFill>
                  <a:schemeClr val="bg1"/>
                </a:solidFill>
                <a:effectLst/>
              </a:rPr>
              <a:t> за індивідуальною темою наукового дослідження. 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Пройти асистентську практику на кафедрі соціальної та культурної географії факультету природничих наук </a:t>
            </a:r>
            <a:r>
              <a:rPr lang="uk-UA" dirty="0" err="1">
                <a:solidFill>
                  <a:schemeClr val="bg1"/>
                </a:solidFill>
                <a:effectLst/>
              </a:rPr>
              <a:t>Байройтського</a:t>
            </a:r>
            <a:r>
              <a:rPr lang="uk-UA" dirty="0">
                <a:solidFill>
                  <a:schemeClr val="bg1"/>
                </a:solidFill>
                <a:effectLst/>
              </a:rPr>
              <a:t> університету.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Презентувати результати здійсненої роботи для обговорення з науковцями університету. </a:t>
            </a:r>
            <a:endParaRPr lang="ru-RU" dirty="0">
              <a:solidFill>
                <a:schemeClr val="bg1"/>
              </a:solidFill>
              <a:effectLst/>
            </a:endParaRPr>
          </a:p>
          <a:p>
            <a:r>
              <a:rPr lang="uk-UA" dirty="0">
                <a:solidFill>
                  <a:schemeClr val="bg1"/>
                </a:solidFill>
                <a:effectLst/>
              </a:rPr>
              <a:t>Підготувати англомовну статтю до журналу, що входить до міжнародної </a:t>
            </a:r>
            <a:r>
              <a:rPr lang="uk-UA" dirty="0" err="1">
                <a:solidFill>
                  <a:schemeClr val="bg1"/>
                </a:solidFill>
                <a:effectLst/>
              </a:rPr>
              <a:t>наукометричної</a:t>
            </a:r>
            <a:r>
              <a:rPr lang="uk-UA" dirty="0">
                <a:solidFill>
                  <a:schemeClr val="bg1"/>
                </a:solidFill>
                <a:effectLst/>
              </a:rPr>
              <a:t> бази.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w2x4vPu114EP2XKwF1gNNMiwIUOqAc-VBN3c8MMctDl4zBqAJo9BDzqc8e5_alVKHWu_b_6c3Gk7kPqWKuhJMGzsoqyenOBv-dN003vivwd47VGWdILPzPbYLaCQt5aorU5aWKLA9esi9VQf5U6OJlKWWBtvO955AclWjmBn1GSy2GHAByZjpsR6uM1LbQbCL15UnzXgdf_aQ6yfLsRsknrIT2OBgi1oCT6F4pGGMj95YDar3VsgHqqrp7LUdhJEyogmGCdU6tBgFr3e30_t7COjW4uZw46buwsBJcCHADBZ9OeAMLjmw5e0j3xMOJgtSw5OyDLDAOMEw2U1OVk5HKaqIA-M3ze8fqpFGfyiXUU2t9ezk3vMk9UWusUMb-cz9PB_DwuYFsVuzRYoZ_4xSxrKRU91ndglB8ntXk9lPdl4dss43t5K0LPEj9JPCDdlLvjTHVjIsCqh5XCp0qNyk4Unw4YZ1uCBlUzNPXai_iuXIDW2NkI8p6WfaTNQyLedWNmci8zHA-3abWYEZYq2_eFZMVlvBL3-493D6jqMKntuo1PO8-SNbotsW_r_ZXldLdHEvs3il8IDczZPrjA29OisF31l5f4ZyKvExjuZGSPo6T9zmdFhPMBziiAJlrb4KB5nIaOJq8C0tCtssXpd0S4SDtxqIrlTSQbvxEDT3hu_3b9iY9CtkN4=w1042-h781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448" y="549536"/>
            <a:ext cx="7683110" cy="57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33633" y="2704617"/>
            <a:ext cx="3093338" cy="20705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Виступ на колоквіумі науковців в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Байройтському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університеті</a:t>
            </a:r>
          </a:p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1</a:t>
            </a:r>
            <a:r>
              <a:rPr lang="en-US" dirty="0" smtClean="0">
                <a:solidFill>
                  <a:schemeClr val="bg1"/>
                </a:solidFill>
                <a:effectLst/>
              </a:rPr>
              <a:t>1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грудня 2018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5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60304" y="5148552"/>
            <a:ext cx="10907206" cy="11492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Відкрита лекція для студентів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Західночеського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університету у м.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Пльзень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22 жовтня 2018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" y="1348341"/>
            <a:ext cx="6806477" cy="3350270"/>
          </a:xfrm>
        </p:spPr>
      </p:pic>
      <p:pic>
        <p:nvPicPr>
          <p:cNvPr id="3074" name="Picture 2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566" y="1327533"/>
            <a:ext cx="4494770" cy="33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7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60304" y="5148552"/>
            <a:ext cx="10907206" cy="11492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Участь у міжнародному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воркшопі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«Міграція та інтеграція в Баварії»</a:t>
            </a:r>
          </a:p>
          <a:p>
            <a:pPr marL="36900" indent="0" algn="ctr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м.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Вайден</a:t>
            </a:r>
            <a:r>
              <a:rPr lang="uk-UA" dirty="0" smtClean="0">
                <a:solidFill>
                  <a:schemeClr val="bg1"/>
                </a:solidFill>
                <a:effectLst/>
              </a:rPr>
              <a:t>, 5 жовтня 2018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57" b="22697"/>
          <a:stretch/>
        </p:blipFill>
        <p:spPr bwMode="auto">
          <a:xfrm>
            <a:off x="964603" y="309488"/>
            <a:ext cx="10698607" cy="48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1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Наукова конференція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На изображении может находиться: Valerie Lazar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858" y="1725192"/>
            <a:ext cx="3356882" cy="4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e80kfZN5EkYWzWpq6vAh_Jbkl4QtOs9bOkQtPZb7l3_i1mUZ-jPP6XhSsdkmIr6VhJbFqYSaZ3IZEqjx1QxXM7NxMDSmTzDCzp9-SRXDrxtSIIRt6BE6cgEj9vE-jRi7Qp2aZXEgLWhHqtO3D4mvf6ddBvju_xjxG8USF7xrDBvoZaNdmg-cg9yzCA0mjmsuTbPGg_25DL91FjCoKueKtpZUZVNL9rM1TztVhJ4idHvHnc7z94rpc8QYf-WTrH_3mEQgljnqHEnnmV0A9kYpC2FEjr_TkBjQOHA43lD8p2VPep6-mR1esBsAvydWDbWZszAoD4tsJ4_0szh4kGQt8-heUk_jTzcyq49qCXFt-9W5KRmmgFsFvCbyh6Wnt9sJY62NsH9C-oj7ANbUHHSIaJoorBiUURlG_B8qmtlbODnMr-WKX48GrD07gg8SwLYZQzT9gAG0rPzoLLH-_gt7Wo8JRSYQnNWp4GwEKtfWK4_4fOvBjQffB5wOLcT465ib5LTpP7rfofvn6nbj2vpVQ37dqsRpb8gI_urAmtMx3izk_Pm2DyBRmsUvwwFPcinO-GTpohmZilPmLrqBrx8VtmTpCncWNqhjDFcKAYxOgsY6EwDqX5ek54UgxApxrkPDQSImjk16A5hUitqu5yTvJRXf7aUDjWKZzuiN4ZORBep1whvxDidSzS4=w586-h78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986" y="1725192"/>
            <a:ext cx="3354817" cy="4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8261" y="2014863"/>
            <a:ext cx="3793974" cy="3891838"/>
          </a:xfrm>
        </p:spPr>
        <p:txBody>
          <a:bodyPr>
            <a:normAutofit/>
          </a:bodyPr>
          <a:lstStyle/>
          <a:p>
            <a:pPr marL="36900" lvl="0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Spatial Dynamics of Informal and Shared </a:t>
            </a:r>
            <a:r>
              <a:rPr lang="en-US" dirty="0" err="1">
                <a:solidFill>
                  <a:schemeClr val="bg1"/>
                </a:solidFill>
                <a:effectLst/>
              </a:rPr>
              <a:t>Mobilities</a:t>
            </a:r>
            <a:r>
              <a:rPr lang="en-US" dirty="0">
                <a:solidFill>
                  <a:schemeClr val="bg1"/>
                </a:solidFill>
                <a:effectLst/>
              </a:rPr>
              <a:t> Conference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36900" lvl="0" indent="0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/>
              </a:rPr>
              <a:t/>
            </a:r>
            <a:br>
              <a:rPr lang="uk-UA" dirty="0" smtClean="0">
                <a:solidFill>
                  <a:schemeClr val="bg1"/>
                </a:solidFill>
                <a:effectLst/>
              </a:rPr>
            </a:br>
            <a:r>
              <a:rPr lang="uk-UA" dirty="0" smtClean="0">
                <a:solidFill>
                  <a:schemeClr val="bg1"/>
                </a:solidFill>
                <a:effectLst/>
              </a:rPr>
              <a:t>Технічний університет Берліну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uk-UA" dirty="0" smtClean="0">
                <a:solidFill>
                  <a:schemeClr val="bg1"/>
                </a:solidFill>
                <a:effectLst/>
              </a:rPr>
              <a:t>листопад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2018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pPr marL="36900" lvl="0" indent="0">
              <a:buNone/>
            </a:pPr>
            <a:endParaRPr lang="uk-UA" dirty="0" smtClean="0">
              <a:solidFill>
                <a:schemeClr val="bg1"/>
              </a:solidFill>
              <a:effectLst/>
            </a:endParaRPr>
          </a:p>
          <a:p>
            <a:pPr marL="36900" lvl="0" indent="0">
              <a:buNone/>
            </a:pPr>
            <a:r>
              <a:rPr lang="uk-UA" dirty="0" smtClean="0">
                <a:solidFill>
                  <a:schemeClr val="bg1"/>
                </a:solidFill>
                <a:effectLst/>
              </a:rPr>
              <a:t>Тема доповіді:</a:t>
            </a:r>
            <a:br>
              <a:rPr lang="uk-UA" dirty="0" smtClean="0">
                <a:solidFill>
                  <a:schemeClr val="bg1"/>
                </a:solidFill>
                <a:effectLst/>
              </a:rPr>
            </a:br>
            <a:r>
              <a:rPr lang="en-US" dirty="0" smtClean="0">
                <a:solidFill>
                  <a:schemeClr val="bg1"/>
                </a:solidFill>
                <a:effectLst/>
              </a:rPr>
              <a:t>“Shared Transport, Unshared Space: Case of Ukrainian IDPs”</a:t>
            </a:r>
            <a:endParaRPr lang="uk-UA" dirty="0" smtClean="0">
              <a:solidFill>
                <a:schemeClr val="bg1"/>
              </a:solidFill>
              <a:effectLst/>
            </a:endParaRPr>
          </a:p>
          <a:p>
            <a:pPr marL="36900" lvl="0" indent="0">
              <a:buNone/>
            </a:pPr>
            <a:endParaRPr lang="uk-UA" dirty="0">
              <a:solidFill>
                <a:schemeClr val="bg1"/>
              </a:solidFill>
              <a:effectLst/>
            </a:endParaRPr>
          </a:p>
          <a:p>
            <a:pPr marL="36900" lvl="0" indent="0"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Робота в бібліотеці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547" y="1783642"/>
            <a:ext cx="4775805" cy="40587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Доступ до </a:t>
            </a:r>
            <a:r>
              <a:rPr lang="ru-RU" dirty="0" err="1">
                <a:solidFill>
                  <a:schemeClr val="bg1"/>
                </a:solidFill>
              </a:rPr>
              <a:t>бази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</a:t>
            </a:r>
            <a:r>
              <a:rPr lang="uk-UA" dirty="0" err="1">
                <a:solidFill>
                  <a:schemeClr val="bg1"/>
                </a:solidFill>
              </a:rPr>
              <a:t>офільних</a:t>
            </a:r>
            <a:r>
              <a:rPr lang="uk-UA" dirty="0">
                <a:solidFill>
                  <a:schemeClr val="bg1"/>
                </a:solidFill>
              </a:rPr>
              <a:t> наукових видань</a:t>
            </a:r>
            <a:endParaRPr lang="ru-RU" dirty="0">
              <a:solidFill>
                <a:schemeClr val="bg1"/>
              </a:solidFill>
            </a:endParaRPr>
          </a:p>
          <a:p>
            <a:pPr marL="3690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Результат: підготовано і подано до журналу </a:t>
            </a:r>
            <a:r>
              <a:rPr lang="en-US" dirty="0" smtClean="0">
                <a:solidFill>
                  <a:schemeClr val="bg1"/>
                </a:solidFill>
              </a:rPr>
              <a:t>Emotions, Space and Society (Elsevier Publishing)</a:t>
            </a:r>
            <a:r>
              <a:rPr lang="uk-UA" dirty="0" smtClean="0">
                <a:solidFill>
                  <a:schemeClr val="bg1"/>
                </a:solidFill>
              </a:rPr>
              <a:t> наукову статтю за результатами дослідження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Журнал входить до міжнародних </a:t>
            </a:r>
            <a:r>
              <a:rPr lang="uk-UA" dirty="0" err="1" smtClean="0">
                <a:solidFill>
                  <a:schemeClr val="bg1"/>
                </a:solidFill>
              </a:rPr>
              <a:t>наукометричних</a:t>
            </a:r>
            <a:r>
              <a:rPr lang="uk-UA" dirty="0" smtClean="0">
                <a:solidFill>
                  <a:schemeClr val="bg1"/>
                </a:solidFill>
              </a:rPr>
              <a:t> баз </a:t>
            </a:r>
            <a:r>
              <a:rPr lang="en-US" dirty="0" smtClean="0">
                <a:solidFill>
                  <a:schemeClr val="bg1"/>
                </a:solidFill>
              </a:rPr>
              <a:t>Scopus </a:t>
            </a:r>
            <a:r>
              <a:rPr lang="uk-UA" dirty="0" smtClean="0">
                <a:solidFill>
                  <a:schemeClr val="bg1"/>
                </a:solidFill>
              </a:rPr>
              <a:t>та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Web of Science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На изображении может находиться: 1 человек, 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024" y="1783642"/>
            <a:ext cx="5905151" cy="44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Педагогічна практика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59" y="1732448"/>
            <a:ext cx="5472937" cy="4058751"/>
          </a:xfrm>
        </p:spPr>
        <p:txBody>
          <a:bodyPr>
            <a:normAutofit/>
          </a:bodyPr>
          <a:lstStyle/>
          <a:p>
            <a:r>
              <a:rPr lang="uk-UA" i="1" dirty="0">
                <a:solidFill>
                  <a:schemeClr val="bg1"/>
                </a:solidFill>
                <a:effectLst/>
              </a:rPr>
              <a:t>Термін практики:</a:t>
            </a:r>
            <a:r>
              <a:rPr lang="uk-UA" dirty="0">
                <a:solidFill>
                  <a:schemeClr val="bg1"/>
                </a:solidFill>
                <a:effectLst/>
              </a:rPr>
              <a:t> 1.10.</a:t>
            </a:r>
            <a:r>
              <a:rPr lang="ru-RU" dirty="0">
                <a:solidFill>
                  <a:schemeClr val="bg1"/>
                </a:solidFill>
                <a:effectLst/>
              </a:rPr>
              <a:t>2018 – </a:t>
            </a:r>
            <a:r>
              <a:rPr lang="uk-UA" dirty="0" smtClean="0">
                <a:solidFill>
                  <a:schemeClr val="bg1"/>
                </a:solidFill>
                <a:effectLst/>
              </a:rPr>
              <a:t>20.12.2018</a:t>
            </a:r>
          </a:p>
          <a:p>
            <a:r>
              <a:rPr lang="uk-UA" i="1" dirty="0" smtClean="0">
                <a:solidFill>
                  <a:schemeClr val="bg1"/>
                </a:solidFill>
                <a:effectLst/>
              </a:rPr>
              <a:t>Тривалість </a:t>
            </a:r>
            <a:r>
              <a:rPr lang="uk-UA" i="1" dirty="0">
                <a:solidFill>
                  <a:schemeClr val="bg1"/>
                </a:solidFill>
                <a:effectLst/>
              </a:rPr>
              <a:t>практики:</a:t>
            </a:r>
            <a:r>
              <a:rPr lang="uk-UA" dirty="0">
                <a:solidFill>
                  <a:schemeClr val="bg1"/>
                </a:solidFill>
                <a:effectLst/>
              </a:rPr>
              <a:t> 90 </a:t>
            </a:r>
            <a:r>
              <a:rPr lang="uk-UA" dirty="0" smtClean="0">
                <a:solidFill>
                  <a:schemeClr val="bg1"/>
                </a:solidFill>
                <a:effectLst/>
              </a:rPr>
              <a:t>годин</a:t>
            </a:r>
            <a:endParaRPr lang="ru-RU" dirty="0">
              <a:solidFill>
                <a:schemeClr val="bg1"/>
              </a:solidFill>
              <a:effectLst/>
            </a:endParaRPr>
          </a:p>
          <a:p>
            <a:r>
              <a:rPr lang="uk-UA" i="1" dirty="0">
                <a:solidFill>
                  <a:schemeClr val="bg1"/>
                </a:solidFill>
                <a:effectLst/>
              </a:rPr>
              <a:t>Керівник від бази практики</a:t>
            </a:r>
            <a:r>
              <a:rPr lang="uk-UA" dirty="0">
                <a:solidFill>
                  <a:schemeClr val="bg1"/>
                </a:solidFill>
                <a:effectLst/>
              </a:rPr>
              <a:t>: професор, доктор філософії Метью </a:t>
            </a:r>
            <a:r>
              <a:rPr lang="uk-UA" dirty="0" err="1">
                <a:solidFill>
                  <a:schemeClr val="bg1"/>
                </a:solidFill>
                <a:effectLst/>
              </a:rPr>
              <a:t>Дж</a:t>
            </a:r>
            <a:r>
              <a:rPr lang="uk-UA" dirty="0">
                <a:solidFill>
                  <a:schemeClr val="bg1"/>
                </a:solidFill>
                <a:effectLst/>
              </a:rPr>
              <a:t>. 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Ханна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  <a:effectLst/>
            </a:endParaRPr>
          </a:p>
          <a:p>
            <a:pPr lvl="0"/>
            <a:r>
              <a:rPr lang="uk-UA" dirty="0">
                <a:solidFill>
                  <a:schemeClr val="bg1"/>
                </a:solidFill>
                <a:effectLst/>
              </a:rPr>
              <a:t>Проведено дві лекції та </a:t>
            </a:r>
            <a:r>
              <a:rPr lang="uk-UA" dirty="0" smtClean="0">
                <a:solidFill>
                  <a:schemeClr val="bg1"/>
                </a:solidFill>
                <a:effectLst/>
              </a:rPr>
              <a:t>сері</a:t>
            </a:r>
            <a:r>
              <a:rPr lang="uk-UA" dirty="0">
                <a:solidFill>
                  <a:schemeClr val="bg1"/>
                </a:solidFill>
                <a:effectLst/>
              </a:rPr>
              <a:t>ю</a:t>
            </a:r>
            <a:r>
              <a:rPr lang="uk-UA" dirty="0" smtClean="0">
                <a:solidFill>
                  <a:schemeClr val="bg1"/>
                </a:solidFill>
                <a:effectLst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</a:rPr>
              <a:t>практичних занять за індивідуальною темою наукового дослідження для студентів спеціальностей «гуманітарна географія» та «соціальна антропологія» (мова викладання – англійська).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https://scontent.fiev13-1.fna.fbcdn.net/v/t1.15752-9/78412368_820179758404184_4810166400024838144_n.jpg?_nc_cat=103&amp;_nc_ohc=WMMwY7W509AAQndE0ofJRzDu8V8geD5eWoFJ-Bn9X2_QG8PoWlNUrzUtw&amp;_nc_ht=scontent.fiev13-1.fna&amp;oh=cc86f4acc857fe517df30b7a46be17d0&amp;oe=5E420E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925" y="1732448"/>
            <a:ext cx="5411667" cy="40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E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207</TotalTime>
  <Words>456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Сланец</vt:lpstr>
      <vt:lpstr>Наукове стажування</vt:lpstr>
      <vt:lpstr>Слайд 2</vt:lpstr>
      <vt:lpstr>Мета стажування </vt:lpstr>
      <vt:lpstr>Слайд 4</vt:lpstr>
      <vt:lpstr>Слайд 5</vt:lpstr>
      <vt:lpstr>Слайд 6</vt:lpstr>
      <vt:lpstr>Наукова конференція</vt:lpstr>
      <vt:lpstr>Робота в бібліотеці</vt:lpstr>
      <vt:lpstr>Педагогічна практика</vt:lpstr>
      <vt:lpstr>За результатами практики: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Європейський підхід до написання наукових статей</dc:title>
  <dc:creator>Admin</dc:creator>
  <cp:lastModifiedBy>Name</cp:lastModifiedBy>
  <cp:revision>23</cp:revision>
  <dcterms:created xsi:type="dcterms:W3CDTF">2019-05-16T20:28:15Z</dcterms:created>
  <dcterms:modified xsi:type="dcterms:W3CDTF">2019-12-05T07:09:54Z</dcterms:modified>
</cp:coreProperties>
</file>