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346" r:id="rId3"/>
    <p:sldId id="374" r:id="rId4"/>
    <p:sldId id="375" r:id="rId5"/>
    <p:sldId id="379" r:id="rId6"/>
    <p:sldId id="376" r:id="rId7"/>
    <p:sldId id="380" r:id="rId8"/>
    <p:sldId id="377" r:id="rId9"/>
    <p:sldId id="378" r:id="rId10"/>
    <p:sldId id="337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00" autoAdjust="0"/>
    <p:restoredTop sz="94660"/>
  </p:normalViewPr>
  <p:slideViewPr>
    <p:cSldViewPr snapToGrid="0">
      <p:cViewPr>
        <p:scale>
          <a:sx n="72" d="100"/>
          <a:sy n="72" d="100"/>
        </p:scale>
        <p:origin x="264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AABFD2-2A20-484C-96BB-2D9265254BA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F15CC6E-468F-4743-9E85-53782D789830}">
      <dgm:prSet/>
      <dgm:spPr/>
      <dgm:t>
        <a:bodyPr/>
        <a:lstStyle/>
        <a:p>
          <a:pPr rtl="0"/>
          <a:r>
            <a:rPr lang="uk-UA" b="1" i="1" dirty="0" smtClean="0"/>
            <a:t>Аналітика та інтерпретація  результатів політико-психологічних досліджень</a:t>
          </a:r>
          <a:r>
            <a:rPr lang="en-US" dirty="0" smtClean="0"/>
            <a:t> (3 ECTS)</a:t>
          </a:r>
          <a:endParaRPr lang="uk-UA" dirty="0"/>
        </a:p>
      </dgm:t>
    </dgm:pt>
    <dgm:pt modelId="{D4AD74CB-AEBB-41E1-AAF9-51321B243207}" type="parTrans" cxnId="{8C606AD0-3250-42D6-8725-D1B4E48BCD59}">
      <dgm:prSet/>
      <dgm:spPr/>
      <dgm:t>
        <a:bodyPr/>
        <a:lstStyle/>
        <a:p>
          <a:endParaRPr lang="uk-UA"/>
        </a:p>
      </dgm:t>
    </dgm:pt>
    <dgm:pt modelId="{6245DAC3-3930-44F2-99D6-DE7EB2998703}" type="sibTrans" cxnId="{8C606AD0-3250-42D6-8725-D1B4E48BCD59}">
      <dgm:prSet/>
      <dgm:spPr/>
      <dgm:t>
        <a:bodyPr/>
        <a:lstStyle/>
        <a:p>
          <a:endParaRPr lang="uk-UA"/>
        </a:p>
      </dgm:t>
    </dgm:pt>
    <dgm:pt modelId="{CCC0A3A3-9A21-4D4B-B262-2F8FFD09C2A8}" type="pres">
      <dgm:prSet presAssocID="{7AAABFD2-2A20-484C-96BB-2D9265254BA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F724768A-931B-4806-82D3-C576FDE99B07}" type="pres">
      <dgm:prSet presAssocID="{AF15CC6E-468F-4743-9E85-53782D789830}" presName="root" presStyleCnt="0"/>
      <dgm:spPr/>
    </dgm:pt>
    <dgm:pt modelId="{29950447-313F-472E-83BA-68B7BA933281}" type="pres">
      <dgm:prSet presAssocID="{AF15CC6E-468F-4743-9E85-53782D789830}" presName="rootComposite" presStyleCnt="0"/>
      <dgm:spPr/>
    </dgm:pt>
    <dgm:pt modelId="{427B6AB1-56EF-4841-AE3D-158414974988}" type="pres">
      <dgm:prSet presAssocID="{AF15CC6E-468F-4743-9E85-53782D789830}" presName="rootText" presStyleLbl="node1" presStyleIdx="0" presStyleCnt="1"/>
      <dgm:spPr/>
      <dgm:t>
        <a:bodyPr/>
        <a:lstStyle/>
        <a:p>
          <a:endParaRPr lang="uk-UA"/>
        </a:p>
      </dgm:t>
    </dgm:pt>
    <dgm:pt modelId="{3C1FCD43-59D1-48EB-95BA-877244EA8558}" type="pres">
      <dgm:prSet presAssocID="{AF15CC6E-468F-4743-9E85-53782D789830}" presName="rootConnector" presStyleLbl="node1" presStyleIdx="0" presStyleCnt="1"/>
      <dgm:spPr/>
      <dgm:t>
        <a:bodyPr/>
        <a:lstStyle/>
        <a:p>
          <a:endParaRPr lang="uk-UA"/>
        </a:p>
      </dgm:t>
    </dgm:pt>
    <dgm:pt modelId="{AE6ABD16-718F-4DF4-A3FF-7ADFE927318D}" type="pres">
      <dgm:prSet presAssocID="{AF15CC6E-468F-4743-9E85-53782D789830}" presName="childShape" presStyleCnt="0"/>
      <dgm:spPr/>
    </dgm:pt>
  </dgm:ptLst>
  <dgm:cxnLst>
    <dgm:cxn modelId="{E89AC6DC-3325-419C-9FBC-ED51D3EB8C8D}" type="presOf" srcId="{7AAABFD2-2A20-484C-96BB-2D9265254BA2}" destId="{CCC0A3A3-9A21-4D4B-B262-2F8FFD09C2A8}" srcOrd="0" destOrd="0" presId="urn:microsoft.com/office/officeart/2005/8/layout/hierarchy3"/>
    <dgm:cxn modelId="{4002D61D-36D2-4095-AA2A-A5AAB1B573AE}" type="presOf" srcId="{AF15CC6E-468F-4743-9E85-53782D789830}" destId="{3C1FCD43-59D1-48EB-95BA-877244EA8558}" srcOrd="1" destOrd="0" presId="urn:microsoft.com/office/officeart/2005/8/layout/hierarchy3"/>
    <dgm:cxn modelId="{21DFBB78-B428-48A9-AD25-CD77F45F5F4A}" type="presOf" srcId="{AF15CC6E-468F-4743-9E85-53782D789830}" destId="{427B6AB1-56EF-4841-AE3D-158414974988}" srcOrd="0" destOrd="0" presId="urn:microsoft.com/office/officeart/2005/8/layout/hierarchy3"/>
    <dgm:cxn modelId="{8C606AD0-3250-42D6-8725-D1B4E48BCD59}" srcId="{7AAABFD2-2A20-484C-96BB-2D9265254BA2}" destId="{AF15CC6E-468F-4743-9E85-53782D789830}" srcOrd="0" destOrd="0" parTransId="{D4AD74CB-AEBB-41E1-AAF9-51321B243207}" sibTransId="{6245DAC3-3930-44F2-99D6-DE7EB2998703}"/>
    <dgm:cxn modelId="{2B400043-20B4-4787-A316-78F6EFC2C034}" type="presParOf" srcId="{CCC0A3A3-9A21-4D4B-B262-2F8FFD09C2A8}" destId="{F724768A-931B-4806-82D3-C576FDE99B07}" srcOrd="0" destOrd="0" presId="urn:microsoft.com/office/officeart/2005/8/layout/hierarchy3"/>
    <dgm:cxn modelId="{42D754CC-0A28-471E-A543-6AF90A8DA3DD}" type="presParOf" srcId="{F724768A-931B-4806-82D3-C576FDE99B07}" destId="{29950447-313F-472E-83BA-68B7BA933281}" srcOrd="0" destOrd="0" presId="urn:microsoft.com/office/officeart/2005/8/layout/hierarchy3"/>
    <dgm:cxn modelId="{3B5294EF-CCE9-4F63-8AB0-9E190CFDF6F1}" type="presParOf" srcId="{29950447-313F-472E-83BA-68B7BA933281}" destId="{427B6AB1-56EF-4841-AE3D-158414974988}" srcOrd="0" destOrd="0" presId="urn:microsoft.com/office/officeart/2005/8/layout/hierarchy3"/>
    <dgm:cxn modelId="{9C4EB47E-D8E6-4866-A587-E1EB75CE2E59}" type="presParOf" srcId="{29950447-313F-472E-83BA-68B7BA933281}" destId="{3C1FCD43-59D1-48EB-95BA-877244EA8558}" srcOrd="1" destOrd="0" presId="urn:microsoft.com/office/officeart/2005/8/layout/hierarchy3"/>
    <dgm:cxn modelId="{F61AF0CB-B240-4D91-B742-C35EA1342337}" type="presParOf" srcId="{F724768A-931B-4806-82D3-C576FDE99B07}" destId="{AE6ABD16-718F-4DF4-A3FF-7ADFE927318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7B6AB1-56EF-4841-AE3D-158414974988}">
      <dsp:nvSpPr>
        <dsp:cNvPr id="0" name=""/>
        <dsp:cNvSpPr/>
      </dsp:nvSpPr>
      <dsp:spPr>
        <a:xfrm>
          <a:off x="1030740" y="1772"/>
          <a:ext cx="8763932" cy="43819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85" tIns="72390" rIns="108585" bIns="72390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700" b="1" i="1" kern="1200" dirty="0" smtClean="0"/>
            <a:t>Аналітика та інтерпретація  результатів політико-психологічних досліджень</a:t>
          </a:r>
          <a:r>
            <a:rPr lang="en-US" sz="5700" kern="1200" dirty="0" smtClean="0"/>
            <a:t> (3 ECTS)</a:t>
          </a:r>
          <a:endParaRPr lang="uk-UA" sz="5700" kern="1200" dirty="0"/>
        </a:p>
      </dsp:txBody>
      <dsp:txXfrm>
        <a:off x="1030740" y="1772"/>
        <a:ext cx="8763932" cy="4381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98C6D-EB11-4B04-800D-0DA961ECEEBA}" type="datetimeFigureOut">
              <a:rPr lang="uk-UA" smtClean="0"/>
              <a:pPr/>
              <a:t>23.10.2019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199C7-2D44-49C0-8019-C9FF35A7C9F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8852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47C4-319E-4740-8253-247E06C1F388}" type="datetime1">
              <a:rPr lang="uk-UA" smtClean="0"/>
              <a:pPr/>
              <a:t>23.10.2019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6593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6FF5-2FA7-4D45-ACB4-FDAFC15D6F89}" type="datetime1">
              <a:rPr lang="uk-UA" smtClean="0"/>
              <a:pPr/>
              <a:t>23.10.2019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7166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644B-9406-4516-A410-05E7BF083C20}" type="datetime1">
              <a:rPr lang="uk-UA" smtClean="0"/>
              <a:pPr/>
              <a:t>23.10.2019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2195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C80C-3294-4014-8821-8E9DDC38E844}" type="datetime1">
              <a:rPr lang="uk-UA" smtClean="0"/>
              <a:pPr/>
              <a:t>23.10.2019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3794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223F-AE19-48F2-A257-D6069B099D72}" type="datetime1">
              <a:rPr lang="uk-UA" smtClean="0"/>
              <a:pPr/>
              <a:t>23.10.2019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8385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B49F-54B7-45F5-87B1-272DE78AC2B0}" type="datetime1">
              <a:rPr lang="uk-UA" smtClean="0"/>
              <a:pPr/>
              <a:t>23.10.2019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1143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3C17-53F1-49BC-9F1C-F3473998AE72}" type="datetime1">
              <a:rPr lang="uk-UA" smtClean="0"/>
              <a:pPr/>
              <a:t>23.10.2019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0927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7474-F9D2-4A1C-B47F-C2191FB3611A}" type="datetime1">
              <a:rPr lang="uk-UA" smtClean="0"/>
              <a:pPr/>
              <a:t>23.10.2019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2083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6BB2-17E7-4D84-86C2-AED0B56D1D9B}" type="datetime1">
              <a:rPr lang="uk-UA" smtClean="0"/>
              <a:pPr/>
              <a:t>23.10.2019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3478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67B9-316D-4107-A0F6-14B667801BBE}" type="datetime1">
              <a:rPr lang="uk-UA" smtClean="0"/>
              <a:pPr/>
              <a:t>23.10.2019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4327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562E-B0AD-4355-9CD5-C5430555538D}" type="datetime1">
              <a:rPr lang="uk-UA" smtClean="0"/>
              <a:pPr/>
              <a:t>23.10.2019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6602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5BFA2-1F4F-43FE-A976-79E528FE07F2}" type="datetime1">
              <a:rPr lang="uk-UA" smtClean="0"/>
              <a:pPr/>
              <a:t>23.10.2019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86003-B192-4142-946F-495E46D6B20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5522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ochub.com.ua/" TargetMode="External"/><Relationship Id="rId2" Type="http://schemas.openxmlformats.org/officeDocument/2006/relationships/hyperlink" Target="mailto:kryvoruchkald@ukma.edu.ua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1365" y="1466850"/>
            <a:ext cx="10193153" cy="39808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KA2 Capacity Building Higher Education in Partner Countries:</a:t>
            </a:r>
            <a:r>
              <a:rPr lang="lt-LT" sz="2400" dirty="0"/>
              <a:t> </a:t>
            </a:r>
            <a:r>
              <a:rPr lang="en-US" sz="2400" dirty="0" smtClean="0"/>
              <a:t>experience sharing</a:t>
            </a:r>
            <a:r>
              <a:rPr lang="lt-LT" sz="2400" dirty="0" smtClean="0"/>
              <a:t/>
            </a:r>
            <a:br>
              <a:rPr lang="lt-LT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	</a:t>
            </a:r>
            <a:r>
              <a:rPr lang="en-GB" sz="2400" dirty="0" smtClean="0"/>
              <a:t>Structuring </a:t>
            </a:r>
            <a:r>
              <a:rPr lang="en-GB" sz="2400" dirty="0"/>
              <a:t>cooperation in doctoral research, transferrable skills training, and academic writing instruction in Ukraine's </a:t>
            </a:r>
            <a:r>
              <a:rPr lang="en-GB" sz="2400" dirty="0" smtClean="0"/>
              <a:t>regions</a:t>
            </a:r>
            <a:r>
              <a:rPr lang="lt-LT" sz="2400" dirty="0" smtClean="0"/>
              <a:t> (</a:t>
            </a:r>
            <a:r>
              <a:rPr lang="en-US" sz="2400" dirty="0" err="1" smtClean="0"/>
              <a:t>DocHub</a:t>
            </a:r>
            <a:r>
              <a:rPr lang="lt-LT" sz="2400" dirty="0" smtClean="0"/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574064-ЕРР-1-2016-1-LT-EPPKA2-CHBE-SP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3600" dirty="0" smtClean="0">
                <a:solidFill>
                  <a:schemeClr val="accent1"/>
                </a:solidFill>
              </a:rPr>
              <a:t/>
            </a:r>
            <a:br>
              <a:rPr lang="en-US" sz="3600" dirty="0" smtClean="0">
                <a:solidFill>
                  <a:schemeClr val="accent1"/>
                </a:solidFill>
              </a:rPr>
            </a:br>
            <a:r>
              <a:rPr lang="fi-FI" sz="3200" b="1" dirty="0" smtClean="0">
                <a:solidFill>
                  <a:srgbClr val="00B0F0"/>
                </a:solidFill>
              </a:rPr>
              <a:t>Work Package 3.3. Piloting specialty courses by inter-HEI thematics groups -  Political Science 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fi-FI" sz="3200" b="1" dirty="0" smtClean="0">
                <a:solidFill>
                  <a:schemeClr val="accent1"/>
                </a:solidFill>
              </a:rPr>
              <a:t/>
            </a:r>
            <a:br>
              <a:rPr lang="fi-FI" sz="3200" b="1" dirty="0" smtClean="0">
                <a:solidFill>
                  <a:schemeClr val="accent1"/>
                </a:solidFill>
              </a:rPr>
            </a:br>
            <a:r>
              <a:rPr lang="fi-FI" sz="2400" b="1" dirty="0" smtClean="0"/>
              <a:t>May 30, 2019</a:t>
            </a:r>
            <a:endParaRPr lang="uk-UA" sz="2400" b="1" dirty="0"/>
          </a:p>
        </p:txBody>
      </p:sp>
      <p:pic>
        <p:nvPicPr>
          <p:cNvPr id="1028" name="Picture 4" descr="Результат пошуку зображень за запитом &quot;tempus logo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763" y="346510"/>
            <a:ext cx="3257207" cy="93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oc-hu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05897" y="298480"/>
            <a:ext cx="2506352" cy="1356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070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8897" y="2324112"/>
            <a:ext cx="9673389" cy="406177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Liudmyla</a:t>
            </a:r>
            <a:r>
              <a:rPr lang="en-US" sz="2000" dirty="0" smtClean="0"/>
              <a:t> </a:t>
            </a:r>
            <a:r>
              <a:rPr lang="en-US" sz="2000" dirty="0" err="1" smtClean="0"/>
              <a:t>Kryvoruchka</a:t>
            </a:r>
            <a:r>
              <a:rPr lang="lt-LT" sz="2000" dirty="0" smtClean="0"/>
              <a:t>,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smtClean="0"/>
              <a:t>National University of Kyiv-</a:t>
            </a:r>
            <a:r>
              <a:rPr lang="en-US" sz="2000" dirty="0" err="1" smtClean="0"/>
              <a:t>Mohyla</a:t>
            </a:r>
            <a:r>
              <a:rPr lang="en-US" sz="2000" dirty="0" smtClean="0"/>
              <a:t> Academy, Ukraine</a:t>
            </a:r>
            <a:r>
              <a:rPr lang="uk-UA" sz="3200" dirty="0"/>
              <a:t/>
            </a:r>
            <a:br>
              <a:rPr lang="uk-UA" sz="3200" dirty="0"/>
            </a:br>
            <a:r>
              <a:rPr lang="en-US" sz="2000" dirty="0">
                <a:hlinkClick r:id="rId2"/>
              </a:rPr>
              <a:t>kryvoruchkald@ukma.edu.ua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2800" b="1" dirty="0">
                <a:hlinkClick r:id="rId3"/>
              </a:rPr>
              <a:t>http://</a:t>
            </a:r>
            <a:r>
              <a:rPr lang="en-US" sz="2800" b="1" dirty="0" smtClean="0">
                <a:hlinkClick r:id="rId3"/>
              </a:rPr>
              <a:t>dochub.com.ua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000" b="1" dirty="0">
                <a:solidFill>
                  <a:srgbClr val="0070C0"/>
                </a:solidFill>
              </a:rPr>
              <a:t>https://www.facebook.com/DocHub-1702855843350916</a:t>
            </a:r>
            <a:r>
              <a:rPr lang="en-US" sz="2200" b="1" dirty="0">
                <a:solidFill>
                  <a:srgbClr val="0070C0"/>
                </a:solidFill>
              </a:rPr>
              <a:t>/</a:t>
            </a:r>
            <a:r>
              <a:rPr lang="en-US" sz="3200" b="1" dirty="0"/>
              <a:t/>
            </a:r>
            <a:br>
              <a:rPr lang="en-US" sz="3200" b="1" dirty="0"/>
            </a:br>
            <a:endParaRPr lang="uk-UA" sz="3200" b="1" dirty="0"/>
          </a:p>
        </p:txBody>
      </p:sp>
      <p:pic>
        <p:nvPicPr>
          <p:cNvPr id="1028" name="Picture 4" descr="Результат пошуку зображень за запитом &quot;tempus logo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33019" y="5483200"/>
            <a:ext cx="3257207" cy="93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oc-hu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4625" y="1053416"/>
            <a:ext cx="3320144" cy="1796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9813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Місце для вмісту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116493"/>
              </p:ext>
            </p:extLst>
          </p:nvPr>
        </p:nvGraphicFramePr>
        <p:xfrm>
          <a:off x="628650" y="1443788"/>
          <a:ext cx="10825413" cy="4385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261937" y="448689"/>
            <a:ext cx="8053810" cy="812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LIST OF COURSES / ECTS</a:t>
            </a:r>
            <a:r>
              <a:rPr lang="uk-UA" sz="2400" b="1" dirty="0"/>
              <a:t/>
            </a:r>
            <a:br>
              <a:rPr lang="uk-UA" sz="2400" b="1" dirty="0"/>
            </a:br>
            <a:endParaRPr lang="uk-UA" sz="2400" b="1" dirty="0"/>
          </a:p>
        </p:txBody>
      </p:sp>
      <p:pic>
        <p:nvPicPr>
          <p:cNvPr id="5" name="Picture 4" descr="Результат пошуку зображень за запитом &quot;tempus logo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7143" y="5567231"/>
            <a:ext cx="3257207" cy="93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oc-hub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52" y="274646"/>
            <a:ext cx="1823498" cy="986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0413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4735" y="320675"/>
            <a:ext cx="9105900" cy="1325563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>
                <a:solidFill>
                  <a:srgbClr val="0070C0"/>
                </a:solidFill>
              </a:rPr>
              <a:t>COURSE</a:t>
            </a:r>
            <a:r>
              <a:rPr lang="uk-UA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purpose and </a:t>
            </a:r>
            <a:r>
              <a:rPr lang="en-US" sz="2800" b="1" dirty="0" smtClean="0">
                <a:solidFill>
                  <a:srgbClr val="0070C0"/>
                </a:solidFill>
              </a:rPr>
              <a:t>objective</a:t>
            </a:r>
            <a:r>
              <a:rPr lang="en-US" sz="3200" b="1" dirty="0" smtClean="0">
                <a:solidFill>
                  <a:srgbClr val="0070C0"/>
                </a:solidFill>
              </a:rPr>
              <a:t>s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358283"/>
            <a:ext cx="10515600" cy="48186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i="1" dirty="0" smtClean="0"/>
              <a:t>	</a:t>
            </a:r>
            <a:r>
              <a:rPr lang="uk-UA" sz="2000" b="1" i="1" dirty="0" smtClean="0"/>
              <a:t>Мета курсу</a:t>
            </a:r>
            <a:r>
              <a:rPr lang="en-US" sz="2000" b="1" i="1" dirty="0" smtClean="0"/>
              <a:t> (</a:t>
            </a:r>
            <a:r>
              <a:rPr lang="en-US" sz="2000" b="1" dirty="0"/>
              <a:t>Course </a:t>
            </a:r>
            <a:r>
              <a:rPr lang="en-US" sz="2000" b="1" dirty="0" smtClean="0"/>
              <a:t>purpose)</a:t>
            </a:r>
            <a:r>
              <a:rPr lang="uk-UA" sz="2000" b="1" i="1" dirty="0" smtClean="0"/>
              <a:t>:</a:t>
            </a:r>
            <a:r>
              <a:rPr lang="uk-UA" sz="2000" i="1" dirty="0" smtClean="0"/>
              <a:t> </a:t>
            </a:r>
            <a:r>
              <a:rPr lang="uk-UA" sz="2000" i="1" dirty="0"/>
              <a:t>Сформувати у аспірантів концептуальне розуміння специфіки аналізу та інтерпретації результатів політико-психологічних досліджень у різних дослідницьких парадигмах. Навчити будувати схеми аналізу та інтерпретації результатів власних досліджень. Ознайомити аспірантів з політико-психологічними інструментами аналізу поточної ситуації на основі інтерпретації </a:t>
            </a:r>
            <a:r>
              <a:rPr lang="uk-UA" sz="2000" i="1" dirty="0" err="1" smtClean="0"/>
              <a:t>медіаджерел</a:t>
            </a:r>
            <a:r>
              <a:rPr lang="en-US" sz="2000" i="1" dirty="0" smtClean="0"/>
              <a:t>.</a:t>
            </a:r>
            <a:endParaRPr lang="en-US" sz="2000" dirty="0"/>
          </a:p>
          <a:p>
            <a:pPr marL="0" indent="0" algn="just">
              <a:buNone/>
            </a:pPr>
            <a:r>
              <a:rPr lang="uk-UA" sz="2000" i="1" dirty="0"/>
              <a:t> </a:t>
            </a:r>
            <a:r>
              <a:rPr lang="en-US" sz="2000" b="1" dirty="0" smtClean="0"/>
              <a:t>	</a:t>
            </a:r>
            <a:r>
              <a:rPr lang="uk-UA" sz="2000" b="1" dirty="0" smtClean="0"/>
              <a:t>Завдання курсу</a:t>
            </a:r>
            <a:r>
              <a:rPr lang="en-US" sz="2000" b="1" dirty="0" smtClean="0"/>
              <a:t> (</a:t>
            </a:r>
            <a:r>
              <a:rPr lang="en-US" sz="2000" b="1" dirty="0"/>
              <a:t>Course </a:t>
            </a:r>
            <a:r>
              <a:rPr lang="en-US" sz="2000" b="1" dirty="0" smtClean="0"/>
              <a:t>objectives):</a:t>
            </a:r>
            <a:endParaRPr lang="en-US" sz="2000" dirty="0"/>
          </a:p>
          <a:p>
            <a:pPr lvl="0" algn="just"/>
            <a:r>
              <a:rPr lang="ru-RU" sz="2000" dirty="0" err="1" smtClean="0"/>
              <a:t>проблематизувати</a:t>
            </a:r>
            <a:r>
              <a:rPr lang="ru-RU" sz="2000" dirty="0" smtClean="0"/>
              <a:t>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елементи</a:t>
            </a:r>
            <a:r>
              <a:rPr lang="ru-RU" sz="2000" dirty="0"/>
              <a:t> і </a:t>
            </a:r>
            <a:r>
              <a:rPr lang="ru-RU" sz="2000" dirty="0" err="1"/>
              <a:t>різновиди</a:t>
            </a:r>
            <a:r>
              <a:rPr lang="ru-RU" sz="2000" dirty="0"/>
              <a:t>  </a:t>
            </a:r>
            <a:r>
              <a:rPr lang="ru-RU" sz="2000" dirty="0" err="1"/>
              <a:t>процесу</a:t>
            </a:r>
            <a:r>
              <a:rPr lang="ru-RU" sz="2000" dirty="0"/>
              <a:t> </a:t>
            </a:r>
            <a:r>
              <a:rPr lang="ru-RU" sz="2000" dirty="0" err="1"/>
              <a:t>інтерпретації</a:t>
            </a:r>
            <a:r>
              <a:rPr lang="ru-RU" sz="2000" dirty="0"/>
              <a:t> </a:t>
            </a:r>
            <a:r>
              <a:rPr lang="uk-UA" sz="2000" dirty="0"/>
              <a:t>результатів політико-психологічних досліджень у рамках різних дослідницьких парадигм;</a:t>
            </a:r>
            <a:endParaRPr lang="en-US" sz="2000" dirty="0"/>
          </a:p>
          <a:p>
            <a:pPr lvl="0" algn="just"/>
            <a:r>
              <a:rPr lang="ru-RU" sz="2000" dirty="0"/>
              <a:t>о</a:t>
            </a:r>
            <a:r>
              <a:rPr lang="uk-UA" sz="2000" dirty="0"/>
              <a:t>характеризувати напрями некласичної трансформації наукового знання і відповідні їм зміни в уявленнях про предмет, завдання та аналітику результатів політико-психологічних досліджень;</a:t>
            </a:r>
            <a:endParaRPr lang="en-US" sz="2000" dirty="0"/>
          </a:p>
          <a:p>
            <a:pPr lvl="0" algn="just"/>
            <a:r>
              <a:rPr lang="uk-UA" sz="2000" dirty="0"/>
              <a:t>навчити аспірантів застосувати базові  параметри інтерпретації тексту політичної теорії (концепції)  до побудови теоретичної моделі дисертаційної роботи; </a:t>
            </a:r>
            <a:endParaRPr lang="en-US" sz="2000" dirty="0"/>
          </a:p>
          <a:p>
            <a:pPr lvl="0" algn="just"/>
            <a:r>
              <a:rPr lang="ru-RU" sz="2000" dirty="0" err="1"/>
              <a:t>сформувати</a:t>
            </a:r>
            <a:r>
              <a:rPr lang="ru-RU" sz="2000" dirty="0"/>
              <a:t> </a:t>
            </a:r>
            <a:r>
              <a:rPr lang="ru-RU" sz="2000" dirty="0" err="1"/>
              <a:t>вміння</a:t>
            </a:r>
            <a:r>
              <a:rPr lang="ru-RU" sz="2000" dirty="0"/>
              <a:t> </a:t>
            </a:r>
            <a:r>
              <a:rPr lang="ru-RU" sz="2000" dirty="0" err="1"/>
              <a:t>самостійного</a:t>
            </a:r>
            <a:r>
              <a:rPr lang="ru-RU" sz="2000" dirty="0"/>
              <a:t> </a:t>
            </a:r>
            <a:r>
              <a:rPr lang="ru-RU" sz="2000" dirty="0" err="1"/>
              <a:t>аналізу</a:t>
            </a:r>
            <a:r>
              <a:rPr lang="ru-RU" sz="2000" dirty="0"/>
              <a:t> </a:t>
            </a:r>
            <a:r>
              <a:rPr lang="ru-RU" sz="2000" dirty="0" err="1"/>
              <a:t>наукових</a:t>
            </a:r>
            <a:r>
              <a:rPr lang="ru-RU" sz="2000" dirty="0"/>
              <a:t> </a:t>
            </a:r>
            <a:r>
              <a:rPr lang="ru-RU" sz="2000" dirty="0" err="1"/>
              <a:t>політологічних</a:t>
            </a:r>
            <a:r>
              <a:rPr lang="ru-RU" sz="2000" dirty="0"/>
              <a:t> </a:t>
            </a:r>
            <a:r>
              <a:rPr lang="ru-RU" sz="2000" dirty="0" err="1"/>
              <a:t>текстів</a:t>
            </a:r>
            <a:r>
              <a:rPr lang="ru-RU" sz="2000" dirty="0"/>
              <a:t> і </a:t>
            </a:r>
            <a:r>
              <a:rPr lang="ru-RU" sz="2000" dirty="0" err="1"/>
              <a:t>їхнього</a:t>
            </a:r>
            <a:r>
              <a:rPr lang="ru-RU" sz="2000" dirty="0"/>
              <a:t> </a:t>
            </a:r>
            <a:r>
              <a:rPr lang="ru-RU" sz="2000" dirty="0" err="1"/>
              <a:t>застосування</a:t>
            </a:r>
            <a:r>
              <a:rPr lang="ru-RU" sz="2000" dirty="0"/>
              <a:t> в </a:t>
            </a:r>
            <a:r>
              <a:rPr lang="ru-RU" sz="2000" dirty="0" err="1"/>
              <a:t>науково-дослідній</a:t>
            </a:r>
            <a:r>
              <a:rPr lang="ru-RU" sz="2000" dirty="0"/>
              <a:t> </a:t>
            </a:r>
            <a:r>
              <a:rPr lang="ru-RU" sz="2000" dirty="0" err="1"/>
              <a:t>роботі</a:t>
            </a:r>
            <a:r>
              <a:rPr lang="ru-RU" sz="2000" dirty="0"/>
              <a:t>;</a:t>
            </a:r>
            <a:endParaRPr lang="en-US" sz="2000" dirty="0"/>
          </a:p>
          <a:p>
            <a:pPr lvl="0" algn="just"/>
            <a:r>
              <a:rPr lang="uk-UA" sz="2000" dirty="0"/>
              <a:t>застосувати політико-психологічні знання для визначення </a:t>
            </a:r>
            <a:r>
              <a:rPr lang="uk-UA" sz="2000" dirty="0" err="1"/>
              <a:t>медіаризиків</a:t>
            </a:r>
            <a:r>
              <a:rPr lang="uk-UA" sz="2000" dirty="0"/>
              <a:t> різних категорій громадян.</a:t>
            </a:r>
            <a:endParaRPr lang="en-US" sz="2000" dirty="0"/>
          </a:p>
          <a:p>
            <a:pPr marL="0" indent="0" algn="just">
              <a:buNone/>
            </a:pPr>
            <a:r>
              <a:rPr lang="ru-RU" sz="2000" dirty="0"/>
              <a:t> </a:t>
            </a:r>
            <a:endParaRPr lang="en-US" sz="2000" dirty="0"/>
          </a:p>
          <a:p>
            <a:endParaRPr lang="en-US" dirty="0" smtClean="0"/>
          </a:p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3</a:t>
            </a:fld>
            <a:endParaRPr lang="uk-UA"/>
          </a:p>
        </p:txBody>
      </p:sp>
      <p:pic>
        <p:nvPicPr>
          <p:cNvPr id="6" name="Picture 4" descr="Результат пошуку зображень за запитом &quot;tempus logo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7143" y="5567231"/>
            <a:ext cx="3257207" cy="93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oc-hu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52" y="274646"/>
            <a:ext cx="1823498" cy="986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5756" y="114341"/>
            <a:ext cx="9105900" cy="595873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>
                <a:solidFill>
                  <a:srgbClr val="0070C0"/>
                </a:solidFill>
              </a:rPr>
              <a:t>COURSE learning outcomes</a:t>
            </a:r>
            <a:endParaRPr lang="uk-UA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82886818"/>
              </p:ext>
            </p:extLst>
          </p:nvPr>
        </p:nvGraphicFramePr>
        <p:xfrm>
          <a:off x="914401" y="815678"/>
          <a:ext cx="10520038" cy="557811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161591"/>
                <a:gridCol w="3358447"/>
              </a:tblGrid>
              <a:tr h="4793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Результат навчання (студенти будуть спроможні …)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Оцінюється через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04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Побудувати теоретичні моделі дисертаційного дослідження у термінах концептуального та інструментального апарату різних </a:t>
                      </a:r>
                      <a:r>
                        <a:rPr lang="uk-UA" sz="1400" dirty="0" err="1">
                          <a:effectLst/>
                        </a:rPr>
                        <a:t>парадигмальних</a:t>
                      </a:r>
                      <a:r>
                        <a:rPr lang="uk-UA" sz="1400" dirty="0">
                          <a:effectLst/>
                        </a:rPr>
                        <a:t> підходів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Дослідницька робота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37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Застосувати отримані знання при </a:t>
                      </a:r>
                      <a:r>
                        <a:rPr lang="uk-UA" sz="1400" dirty="0" err="1">
                          <a:effectLst/>
                        </a:rPr>
                        <a:t>обгрунтуванні</a:t>
                      </a:r>
                      <a:r>
                        <a:rPr lang="uk-UA" sz="1400" dirty="0">
                          <a:effectLst/>
                        </a:rPr>
                        <a:t> вибору дослідницької парадигми для вирішення конкретних завдань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Участь у дискусіях на практичних заняттях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6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Розробити алгоритм аналізу результатів дисертаційного дослідження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Презентація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04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Використовувати  навички аналізу і компетентної оцінки  текстів політичних теорій (концепцій) задля формування методологічної бази дисертаційної роботи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Виконання практичних завдань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04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Верифікувати</a:t>
                      </a:r>
                      <a:r>
                        <a:rPr lang="uk-UA" sz="1400" dirty="0">
                          <a:effectLst/>
                        </a:rPr>
                        <a:t> достовірність фотографії, </a:t>
                      </a:r>
                      <a:r>
                        <a:rPr lang="uk-UA" sz="1400" dirty="0" err="1">
                          <a:effectLst/>
                        </a:rPr>
                        <a:t>відеосюжета</a:t>
                      </a:r>
                      <a:r>
                        <a:rPr lang="uk-UA" sz="1400" dirty="0">
                          <a:effectLst/>
                        </a:rPr>
                        <a:t>, застосувавши принципи і техніки </a:t>
                      </a:r>
                      <a:r>
                        <a:rPr lang="uk-UA" sz="1400" dirty="0" err="1">
                          <a:effectLst/>
                        </a:rPr>
                        <a:t>фактчекінгу</a:t>
                      </a:r>
                      <a:r>
                        <a:rPr lang="uk-UA" sz="1400" dirty="0">
                          <a:effectLst/>
                        </a:rPr>
                        <a:t>, виявлення </a:t>
                      </a:r>
                      <a:r>
                        <a:rPr lang="uk-UA" sz="1400" dirty="0" err="1">
                          <a:effectLst/>
                        </a:rPr>
                        <a:t>фейків</a:t>
                      </a:r>
                      <a:r>
                        <a:rPr lang="uk-UA" sz="1400" dirty="0">
                          <a:effectLst/>
                        </a:rPr>
                        <a:t> та інтерпретації </a:t>
                      </a:r>
                      <a:r>
                        <a:rPr lang="uk-UA" sz="1400" dirty="0" err="1">
                          <a:effectLst/>
                        </a:rPr>
                        <a:t>медіапотоків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Практичне завдання з використанням інтернет-ресурсів, письмовий висновок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72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Провести експертизу відеороликів з метою політико-психологічної інтерпретації застосованих  в них технологій впливу при представленні кандидатіву певних виборчих кампаніях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Практичне завдання з перегляду та інтерпретації відеоматеріалів, письмовий висновок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981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Провести ситуаційний аналіз, реконструювати та інтерпретувати стратегії управління інформаційно-психологічним протистоянням на прикладі поточних елементів інформаційно-психологічних операцій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Практичне завдання з перегляду та інтерпретації актуальних відеоматеріалів, письмовий висновок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4</a:t>
            </a:fld>
            <a:endParaRPr lang="uk-UA"/>
          </a:p>
        </p:txBody>
      </p:sp>
      <p:pic>
        <p:nvPicPr>
          <p:cNvPr id="6" name="Picture 4" descr="Результат пошуку зображень за запитом &quot;tempus logo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7143" y="5567231"/>
            <a:ext cx="3257207" cy="93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oc-hu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6091"/>
            <a:ext cx="1823498" cy="986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Результати навчання та методи їх оцінювання: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					</a:t>
            </a:r>
            <a:r>
              <a:rPr lang="uk-UA" b="1" dirty="0" smtClean="0">
                <a:solidFill>
                  <a:schemeClr val="accent1"/>
                </a:solidFill>
              </a:rPr>
              <a:t>Зміст </a:t>
            </a:r>
            <a:r>
              <a:rPr lang="uk-UA" b="1" dirty="0">
                <a:solidFill>
                  <a:schemeClr val="accent1"/>
                </a:solidFill>
              </a:rPr>
              <a:t>курсу </a:t>
            </a:r>
            <a:r>
              <a:rPr lang="en-US" b="1" dirty="0">
                <a:solidFill>
                  <a:schemeClr val="accent1"/>
                </a:solidFill>
              </a:rPr>
              <a:t>(course content)</a:t>
            </a:r>
            <a:br>
              <a:rPr lang="en-US" b="1" dirty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		</a:t>
            </a:r>
            <a:r>
              <a:rPr lang="uk-UA" b="1" dirty="0" smtClean="0"/>
              <a:t>Перелік </a:t>
            </a:r>
            <a:r>
              <a:rPr lang="uk-UA" b="1" dirty="0"/>
              <a:t>основних </a:t>
            </a:r>
            <a:r>
              <a:rPr lang="uk-UA" b="1" dirty="0" smtClean="0"/>
              <a:t>тем</a:t>
            </a:r>
            <a:r>
              <a:rPr lang="en-US" b="1" dirty="0" smtClean="0"/>
              <a:t>: </a:t>
            </a:r>
            <a:endParaRPr lang="en-US" dirty="0"/>
          </a:p>
          <a:p>
            <a:r>
              <a:rPr lang="uk-UA" b="1" dirty="0" smtClean="0"/>
              <a:t>Тема </a:t>
            </a:r>
            <a:r>
              <a:rPr lang="uk-UA" b="1" dirty="0"/>
              <a:t>1.</a:t>
            </a:r>
            <a:r>
              <a:rPr lang="uk-UA" dirty="0"/>
              <a:t> </a:t>
            </a:r>
            <a:r>
              <a:rPr lang="uk-UA" dirty="0" err="1"/>
              <a:t>Парадигмальні</a:t>
            </a:r>
            <a:r>
              <a:rPr lang="uk-UA" dirty="0"/>
              <a:t> підходи у політико-психологічних дослідженнях: постановка дослідницьких завдань, вибір засобів їх вирішення та особливості аналізу отриманих результатів. (0,75 ЄКТС) </a:t>
            </a:r>
            <a:endParaRPr lang="en-US" dirty="0"/>
          </a:p>
          <a:p>
            <a:r>
              <a:rPr lang="uk-UA" b="1" dirty="0"/>
              <a:t>Тема 2. </a:t>
            </a:r>
            <a:r>
              <a:rPr lang="uk-UA" dirty="0"/>
              <a:t>Можливості і обмеження аналізу та інтерпретації даних в межах різних підходів до політико-психологічних досліджень  (0,75 ЄКТС)</a:t>
            </a:r>
            <a:endParaRPr lang="en-US" dirty="0"/>
          </a:p>
          <a:p>
            <a:r>
              <a:rPr lang="uk-UA" b="1" dirty="0"/>
              <a:t>Тема 3</a:t>
            </a:r>
            <a:r>
              <a:rPr lang="uk-UA" dirty="0"/>
              <a:t>. Політична теорія як текст і як предмет  інтерпретації (0,4 ЄКТС)</a:t>
            </a:r>
            <a:endParaRPr lang="en-US" dirty="0"/>
          </a:p>
          <a:p>
            <a:r>
              <a:rPr lang="uk-UA" b="1" dirty="0"/>
              <a:t>Тема 4.</a:t>
            </a:r>
            <a:r>
              <a:rPr lang="uk-UA" dirty="0"/>
              <a:t> Основні методичні прийоми  різних інтерпретаційних  традиції (0,35 ЄКТС)</a:t>
            </a:r>
            <a:endParaRPr lang="en-US" dirty="0"/>
          </a:p>
          <a:p>
            <a:r>
              <a:rPr lang="uk-UA" b="1" dirty="0"/>
              <a:t>Тема 5. </a:t>
            </a:r>
            <a:r>
              <a:rPr lang="uk-UA" dirty="0"/>
              <a:t>Політико-психологічна інтерпретація </a:t>
            </a:r>
            <a:r>
              <a:rPr lang="uk-UA" dirty="0" err="1"/>
              <a:t>медіаризиківі</a:t>
            </a:r>
            <a:r>
              <a:rPr lang="uk-UA" dirty="0"/>
              <a:t> і достовірності медіапростору (0,3 ЄКТС)  </a:t>
            </a:r>
            <a:endParaRPr lang="en-US" dirty="0"/>
          </a:p>
          <a:p>
            <a:r>
              <a:rPr lang="uk-UA" b="1" dirty="0"/>
              <a:t>Тема 6.  </a:t>
            </a:r>
            <a:r>
              <a:rPr lang="uk-UA" dirty="0"/>
              <a:t>Політико-психологічна реконструкція логіки та динаміки </a:t>
            </a:r>
            <a:r>
              <a:rPr lang="uk-UA" dirty="0" err="1"/>
              <a:t>медіапотоків</a:t>
            </a:r>
            <a:r>
              <a:rPr lang="uk-UA" dirty="0"/>
              <a:t> (0,45 ЄКТС)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5768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7900" y="365125"/>
            <a:ext cx="9105900" cy="1325563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>
                <a:solidFill>
                  <a:srgbClr val="0070C0"/>
                </a:solidFill>
              </a:rPr>
              <a:t>COURSE instructional strategies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261228"/>
            <a:ext cx="10515600" cy="5236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b="1" dirty="0" smtClean="0"/>
              <a:t>Опис </a:t>
            </a:r>
            <a:r>
              <a:rPr lang="uk-UA" sz="2000" b="1" dirty="0"/>
              <a:t>видів діяльності</a:t>
            </a:r>
            <a:endParaRPr lang="en-US" sz="2000" dirty="0"/>
          </a:p>
          <a:p>
            <a:pPr marL="0" indent="0" algn="just">
              <a:buNone/>
            </a:pPr>
            <a:r>
              <a:rPr lang="uk-UA" sz="1600" b="1" i="1" dirty="0" smtClean="0"/>
              <a:t>Очні </a:t>
            </a:r>
            <a:r>
              <a:rPr lang="uk-UA" sz="1600" b="1" i="1" dirty="0"/>
              <a:t>заняття </a:t>
            </a:r>
            <a:r>
              <a:rPr lang="uk-UA" sz="1600" dirty="0"/>
              <a:t>Всього 10 занять (20 годин ,  періодичність - 5 занять на тиждень.  </a:t>
            </a:r>
            <a:endParaRPr lang="en-US" sz="1600" dirty="0"/>
          </a:p>
          <a:p>
            <a:pPr algn="just"/>
            <a:r>
              <a:rPr lang="uk-UA" sz="1600" dirty="0" smtClean="0"/>
              <a:t>Аспіранти </a:t>
            </a:r>
            <a:r>
              <a:rPr lang="uk-UA" sz="1600" dirty="0"/>
              <a:t>повинні виконати завдання на основі ознайомлення з джерелами (</a:t>
            </a:r>
            <a:r>
              <a:rPr lang="en-US" sz="1600" dirty="0"/>
              <a:t>complete the reading assigned in the syllabus</a:t>
            </a:r>
            <a:r>
              <a:rPr lang="uk-UA" sz="1600" dirty="0"/>
              <a:t>) та відповідні завдання для домашнього виконання до кожного практичного заняття.</a:t>
            </a:r>
            <a:endParaRPr lang="en-US" sz="1600" dirty="0"/>
          </a:p>
          <a:p>
            <a:pPr algn="just"/>
            <a:r>
              <a:rPr lang="uk-UA" sz="1600" dirty="0"/>
              <a:t>Кожне лекційне заняття буде включати елементи лекції та дискусії.</a:t>
            </a:r>
            <a:endParaRPr lang="en-US" sz="1600" dirty="0"/>
          </a:p>
          <a:p>
            <a:pPr marL="0" indent="0" algn="just">
              <a:buNone/>
            </a:pPr>
            <a:r>
              <a:rPr lang="uk-UA" sz="1600" b="1" i="1" dirty="0" smtClean="0"/>
              <a:t>Практичні </a:t>
            </a:r>
            <a:r>
              <a:rPr lang="uk-UA" sz="1600" b="1" i="1" dirty="0"/>
              <a:t>заняття – </a:t>
            </a:r>
            <a:r>
              <a:rPr lang="uk-UA" sz="1600" dirty="0"/>
              <a:t>8 годин</a:t>
            </a:r>
            <a:r>
              <a:rPr lang="uk-UA" sz="1600" b="1" i="1" dirty="0"/>
              <a:t> </a:t>
            </a:r>
            <a:endParaRPr lang="en-US" sz="1600" dirty="0"/>
          </a:p>
          <a:p>
            <a:pPr marL="0" indent="0" algn="just">
              <a:buNone/>
            </a:pPr>
            <a:r>
              <a:rPr lang="uk-UA" sz="1600" b="1" i="1" dirty="0"/>
              <a:t>Самостійна робота – </a:t>
            </a:r>
            <a:r>
              <a:rPr lang="uk-UA" sz="1600" dirty="0"/>
              <a:t>70 годин</a:t>
            </a:r>
            <a:endParaRPr lang="en-US" sz="1600" dirty="0"/>
          </a:p>
          <a:p>
            <a:pPr marL="0" indent="0" algn="just">
              <a:buNone/>
            </a:pPr>
            <a:r>
              <a:rPr lang="uk-UA" sz="1600" b="1" i="1" dirty="0" smtClean="0"/>
              <a:t>Письмові </a:t>
            </a:r>
            <a:r>
              <a:rPr lang="uk-UA" sz="1600" b="1" i="1" dirty="0"/>
              <a:t>роботи</a:t>
            </a:r>
            <a:endParaRPr lang="en-US" sz="1600" dirty="0"/>
          </a:p>
          <a:p>
            <a:pPr marL="0" lvl="0" indent="0" algn="just">
              <a:buNone/>
            </a:pPr>
            <a:r>
              <a:rPr lang="ru-RU" sz="1600" b="1" i="1" dirty="0" err="1" smtClean="0"/>
              <a:t>Дослідницька</a:t>
            </a:r>
            <a:r>
              <a:rPr lang="ru-RU" sz="1600" b="1" i="1" dirty="0" smtClean="0"/>
              <a:t> </a:t>
            </a:r>
            <a:r>
              <a:rPr lang="ru-RU" sz="1600" b="1" i="1" dirty="0"/>
              <a:t>робота</a:t>
            </a:r>
            <a:r>
              <a:rPr lang="ru-RU" sz="1600" i="1" dirty="0"/>
              <a:t> </a:t>
            </a:r>
            <a:endParaRPr lang="en-US" sz="1600" dirty="0"/>
          </a:p>
          <a:p>
            <a:pPr algn="just"/>
            <a:r>
              <a:rPr lang="uk-UA" sz="1600" i="1" dirty="0"/>
              <a:t>Кожен аспірант готує дослідницьку роботу за темою власного дослідження: </a:t>
            </a:r>
            <a:r>
              <a:rPr lang="ru-RU" sz="1600" dirty="0"/>
              <a:t>«</a:t>
            </a:r>
            <a:r>
              <a:rPr lang="uk-UA" sz="1600" dirty="0"/>
              <a:t>Теоретична модель</a:t>
            </a:r>
            <a:r>
              <a:rPr lang="uk-UA" sz="1600" i="1" dirty="0"/>
              <a:t> </a:t>
            </a:r>
            <a:r>
              <a:rPr lang="uk-UA" sz="1600" dirty="0"/>
              <a:t>дослідження (</a:t>
            </a:r>
            <a:r>
              <a:rPr lang="uk-UA" sz="1600" i="1" dirty="0"/>
              <a:t>предмет дисертаційного дослідження</a:t>
            </a:r>
            <a:r>
              <a:rPr lang="uk-UA" sz="1600" dirty="0"/>
              <a:t>) у термінах концептуального та інструментального апарату різних </a:t>
            </a:r>
            <a:r>
              <a:rPr lang="uk-UA" sz="1600" dirty="0" err="1"/>
              <a:t>парадигмальних</a:t>
            </a:r>
            <a:r>
              <a:rPr lang="uk-UA" sz="1600" dirty="0"/>
              <a:t> підходів». </a:t>
            </a:r>
            <a:endParaRPr lang="en-US" sz="1600" dirty="0"/>
          </a:p>
          <a:p>
            <a:pPr algn="just"/>
            <a:r>
              <a:rPr lang="uk-UA" sz="1600" dirty="0"/>
              <a:t>Досліджувана проблема має бути представлена у рамках різних дослідницьких парадигм, зокрема слід визначити: 1) базові поняття та предмет дослідження у термінах концептуального апарату різних парадигм, 2) кінцевий продукт (цілі) та механізми його функціонування (розвитку, формування тощо).</a:t>
            </a:r>
            <a:endParaRPr lang="en-US" sz="1600" dirty="0"/>
          </a:p>
          <a:p>
            <a:pPr marL="0" lvl="0" indent="0" algn="just">
              <a:buNone/>
            </a:pPr>
            <a:r>
              <a:rPr lang="uk-UA" sz="1600" b="1" i="1" dirty="0" smtClean="0"/>
              <a:t>Презентація </a:t>
            </a:r>
            <a:r>
              <a:rPr lang="uk-UA" sz="1600" dirty="0"/>
              <a:t>алгоритму аналізу результатів дисертаційного дослідження</a:t>
            </a:r>
            <a:r>
              <a:rPr lang="uk-UA" sz="1600" b="1" i="1" dirty="0"/>
              <a:t>: </a:t>
            </a:r>
            <a:r>
              <a:rPr lang="uk-UA" sz="1600" dirty="0"/>
              <a:t>методи, </a:t>
            </a:r>
            <a:r>
              <a:rPr lang="uk-UA" sz="1600" dirty="0" smtClean="0"/>
              <a:t>етапи</a:t>
            </a:r>
            <a:endParaRPr lang="en-US" sz="1600" dirty="0" smtClean="0"/>
          </a:p>
          <a:p>
            <a:pPr marL="0" lvl="0" indent="0" algn="just">
              <a:buNone/>
            </a:pPr>
            <a:r>
              <a:rPr lang="uk-UA" sz="1600" dirty="0" smtClean="0"/>
              <a:t>  </a:t>
            </a:r>
            <a:r>
              <a:rPr lang="uk-UA" sz="1600" dirty="0"/>
              <a:t>та логіка аналізу результатів.  </a:t>
            </a:r>
            <a:endParaRPr lang="en-US" sz="1600" dirty="0"/>
          </a:p>
          <a:p>
            <a:endParaRPr lang="en-US" sz="140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6</a:t>
            </a:fld>
            <a:endParaRPr lang="uk-UA"/>
          </a:p>
        </p:txBody>
      </p:sp>
      <p:pic>
        <p:nvPicPr>
          <p:cNvPr id="6" name="Picture 4" descr="Результат пошуку зображень за запитом &quot;tempus logo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7143" y="5567231"/>
            <a:ext cx="3257207" cy="93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oc-hu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52" y="274646"/>
            <a:ext cx="1823498" cy="986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217"/>
          </a:xfrm>
        </p:spPr>
        <p:txBody>
          <a:bodyPr>
            <a:normAutofit/>
          </a:bodyPr>
          <a:lstStyle/>
          <a:p>
            <a:r>
              <a:rPr lang="en-US" dirty="0" smtClean="0"/>
              <a:t>								</a:t>
            </a:r>
            <a:r>
              <a:rPr lang="en-US" dirty="0" smtClean="0">
                <a:solidFill>
                  <a:schemeClr val="accent1"/>
                </a:solidFill>
              </a:rPr>
              <a:t>Assessment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2874"/>
            <a:ext cx="10515600" cy="49340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dirty="0"/>
              <a:t>Бали</a:t>
            </a:r>
            <a:endParaRPr lang="en-US" dirty="0"/>
          </a:p>
          <a:p>
            <a:r>
              <a:rPr lang="uk-UA" i="1" dirty="0" smtClean="0"/>
              <a:t>Участь </a:t>
            </a:r>
            <a:r>
              <a:rPr lang="uk-UA" i="1" dirty="0"/>
              <a:t>у дискусіях  – 15</a:t>
            </a:r>
            <a:endParaRPr lang="en-US" dirty="0"/>
          </a:p>
          <a:p>
            <a:r>
              <a:rPr lang="uk-UA" i="1" dirty="0"/>
              <a:t>Дослідницька робота – 50</a:t>
            </a:r>
            <a:endParaRPr lang="en-US" dirty="0"/>
          </a:p>
          <a:p>
            <a:r>
              <a:rPr lang="uk-UA" i="1" dirty="0"/>
              <a:t>Презентація – 13</a:t>
            </a:r>
            <a:endParaRPr lang="en-US" dirty="0"/>
          </a:p>
          <a:p>
            <a:r>
              <a:rPr lang="uk-UA" i="1" dirty="0"/>
              <a:t>Відповіді на запитання , винесені на практичні заняття – 22</a:t>
            </a:r>
            <a:endParaRPr lang="en-US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uk-UA" b="1" dirty="0"/>
              <a:t>Форми контролю:</a:t>
            </a:r>
            <a:endParaRPr lang="en-US" dirty="0"/>
          </a:p>
          <a:p>
            <a:pPr lvl="0"/>
            <a:r>
              <a:rPr lang="uk-UA" dirty="0"/>
              <a:t>Підготовка електронних презентацій </a:t>
            </a:r>
            <a:endParaRPr lang="en-US" dirty="0"/>
          </a:p>
          <a:p>
            <a:pPr lvl="0"/>
            <a:r>
              <a:rPr lang="uk-UA" dirty="0"/>
              <a:t>Дослідницька робота (короткий текст на 3-4 сторінки)</a:t>
            </a:r>
            <a:endParaRPr lang="en-US" dirty="0"/>
          </a:p>
          <a:p>
            <a:pPr lvl="0"/>
            <a:r>
              <a:rPr lang="uk-UA" dirty="0"/>
              <a:t>Дослідницька групова робота (схематичний опис стратегії)</a:t>
            </a:r>
            <a:endParaRPr lang="en-US" dirty="0"/>
          </a:p>
          <a:p>
            <a:pPr lvl="0"/>
            <a:r>
              <a:rPr lang="uk-UA" dirty="0"/>
              <a:t>Виконання завдань на практичних заняттях (теми 3-4)</a:t>
            </a:r>
            <a:endParaRPr lang="en-US" dirty="0"/>
          </a:p>
          <a:p>
            <a:pPr lvl="0"/>
            <a:r>
              <a:rPr lang="uk-UA" dirty="0"/>
              <a:t>Участь у дискусіях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48579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7900" y="365125"/>
            <a:ext cx="9105900" cy="1325563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>
                <a:solidFill>
                  <a:srgbClr val="0070C0"/>
                </a:solidFill>
              </a:rPr>
              <a:t>COURSE piloting data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Dates/semester/ number of PhD students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uk-UA" dirty="0" smtClean="0"/>
              <a:t>Березень – квітень 2018 (5 студентів </a:t>
            </a:r>
            <a:r>
              <a:rPr lang="en-US" dirty="0" smtClean="0"/>
              <a:t>PhD</a:t>
            </a:r>
            <a:r>
              <a:rPr lang="uk-UA" dirty="0" smtClean="0"/>
              <a:t>)</a:t>
            </a:r>
          </a:p>
          <a:p>
            <a:r>
              <a:rPr lang="uk-UA" dirty="0"/>
              <a:t>Березень – </a:t>
            </a:r>
            <a:r>
              <a:rPr lang="uk-UA" dirty="0" smtClean="0"/>
              <a:t>квітень 2019 (6 </a:t>
            </a:r>
            <a:r>
              <a:rPr lang="uk-UA" dirty="0"/>
              <a:t>студентів </a:t>
            </a:r>
            <a:r>
              <a:rPr lang="en-US" dirty="0" smtClean="0"/>
              <a:t>PhD</a:t>
            </a:r>
            <a:r>
              <a:rPr lang="uk-UA" dirty="0" smtClean="0"/>
              <a:t>)</a:t>
            </a:r>
            <a:endParaRPr lang="uk-UA" dirty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8</a:t>
            </a:fld>
            <a:endParaRPr lang="uk-UA"/>
          </a:p>
        </p:txBody>
      </p:sp>
      <p:pic>
        <p:nvPicPr>
          <p:cNvPr id="6" name="Picture 4" descr="Результат пошуку зображень за запитом &quot;tempus logo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7143" y="5567231"/>
            <a:ext cx="3257207" cy="93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oc-hu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52" y="274646"/>
            <a:ext cx="1823498" cy="986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7900" y="365125"/>
            <a:ext cx="9105900" cy="1325563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>
                <a:solidFill>
                  <a:srgbClr val="0070C0"/>
                </a:solidFill>
              </a:rPr>
              <a:t>COURSE evaluation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 smtClean="0"/>
              <a:t>Proposals on improvement</a:t>
            </a:r>
            <a:endParaRPr lang="uk-UA" dirty="0" smtClean="0"/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uk-UA" sz="1900" dirty="0"/>
              <a:t>д</a:t>
            </a:r>
            <a:r>
              <a:rPr lang="uk-UA" sz="1900" dirty="0" smtClean="0"/>
              <a:t>оповнити модуль </a:t>
            </a:r>
            <a:r>
              <a:rPr lang="uk-UA" sz="1900" dirty="0"/>
              <a:t>«</a:t>
            </a:r>
            <a:r>
              <a:rPr lang="uk-UA" sz="1900" dirty="0" err="1"/>
              <a:t>Парадигмальні</a:t>
            </a:r>
            <a:r>
              <a:rPr lang="uk-UA" sz="1900" dirty="0"/>
              <a:t> підходи у політико-психологічних дослідженнях: постановка дослідницьких завдань, вибір засобів їх вирішення та особливості аналізу отриманих результатів» </a:t>
            </a:r>
            <a:r>
              <a:rPr lang="uk-UA" sz="1900" dirty="0" smtClean="0"/>
              <a:t>завданням(и) за методом кейсу, оскільки відхід </a:t>
            </a:r>
            <a:r>
              <a:rPr lang="uk-UA" sz="1900" dirty="0"/>
              <a:t>в бік некласичних трансформацій наукового знання продемонстрував перевагу репродуктивного рівня засвоєння </a:t>
            </a:r>
            <a:r>
              <a:rPr lang="uk-UA" sz="1900" dirty="0" smtClean="0"/>
              <a:t>знань. </a:t>
            </a:r>
            <a:endParaRPr lang="en-US" sz="1900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en-US" sz="1900" dirty="0" smtClean="0"/>
          </a:p>
          <a:p>
            <a:pPr algn="just">
              <a:lnSpc>
                <a:spcPct val="100000"/>
              </a:lnSpc>
            </a:pPr>
            <a:r>
              <a:rPr lang="uk-UA" sz="1900" dirty="0"/>
              <a:t>доповнити модуль «Політична теорія як текст і як предмет інтерпретації» </a:t>
            </a:r>
            <a:r>
              <a:rPr lang="uk-UA" sz="1900" dirty="0" smtClean="0"/>
              <a:t>дискусією, </a:t>
            </a:r>
            <a:r>
              <a:rPr lang="uk-UA" sz="1900" dirty="0"/>
              <a:t>що дозволить створити конкретизований перелік </a:t>
            </a:r>
            <a:r>
              <a:rPr lang="uk-UA" sz="1900" dirty="0" smtClean="0"/>
              <a:t>причин, що </a:t>
            </a:r>
            <a:r>
              <a:rPr lang="uk-UA" sz="1900" dirty="0"/>
              <a:t>визначають межі інтерпретації політичної теорії як наукового тексту,</a:t>
            </a:r>
            <a:r>
              <a:rPr lang="uk-UA" sz="1900" dirty="0" smtClean="0"/>
              <a:t> </a:t>
            </a:r>
            <a:r>
              <a:rPr lang="uk-UA" sz="1900" dirty="0"/>
              <a:t>та </a:t>
            </a:r>
            <a:r>
              <a:rPr lang="uk-UA" sz="1900" dirty="0" err="1"/>
              <a:t>оприявнити</a:t>
            </a:r>
            <a:r>
              <a:rPr lang="uk-UA" sz="1900" dirty="0"/>
              <a:t> їх. </a:t>
            </a:r>
            <a:endParaRPr lang="en-US" sz="1900" dirty="0"/>
          </a:p>
          <a:p>
            <a:endParaRPr lang="en-US" dirty="0" smtClean="0"/>
          </a:p>
          <a:p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6003-B192-4142-946F-495E46D6B206}" type="slidenum">
              <a:rPr lang="uk-UA" smtClean="0"/>
              <a:pPr/>
              <a:t>9</a:t>
            </a:fld>
            <a:endParaRPr lang="uk-UA"/>
          </a:p>
        </p:txBody>
      </p:sp>
      <p:pic>
        <p:nvPicPr>
          <p:cNvPr id="6" name="Picture 4" descr="Результат пошуку зображень за запитом &quot;tempus logo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7143" y="5567231"/>
            <a:ext cx="3257207" cy="93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oc-hu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52" y="274646"/>
            <a:ext cx="1823498" cy="986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498</Words>
  <Application>Microsoft Office PowerPoint</Application>
  <PresentationFormat>Произвольный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KA2 Capacity Building Higher Education in Partner Countries: experience sharing   Structuring cooperation in doctoral research, transferrable skills training, and academic writing instruction in Ukraine's regions (DocHub) 574064-ЕРР-1-2016-1-LT-EPPKA2-CHBE-SP  Work Package 3.3. Piloting specialty courses by inter-HEI thematics groups -  Political Science   May 30, 2019</vt:lpstr>
      <vt:lpstr>Слайд 2</vt:lpstr>
      <vt:lpstr>COURSE purpose and objectives</vt:lpstr>
      <vt:lpstr>COURSE learning outcomes</vt:lpstr>
      <vt:lpstr>     Зміст курсу (course content) </vt:lpstr>
      <vt:lpstr>COURSE instructional strategies</vt:lpstr>
      <vt:lpstr>        Assessment</vt:lpstr>
      <vt:lpstr>COURSE piloting data </vt:lpstr>
      <vt:lpstr>COURSE evaluation</vt:lpstr>
      <vt:lpstr>Liudmyla Kryvoruchka,  National University of Kyiv-Mohyla Academy, Ukraine kryvoruchkald@ukma.edu.ua  http://dochub.com.ua  https://www.facebook.com/DocHub-1702855843350916/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та СТАЛІСТЬ  проекту …</dc:title>
  <dc:creator>Атаманчук</dc:creator>
  <cp:lastModifiedBy>Admin</cp:lastModifiedBy>
  <cp:revision>278</cp:revision>
  <dcterms:created xsi:type="dcterms:W3CDTF">2017-03-31T15:31:03Z</dcterms:created>
  <dcterms:modified xsi:type="dcterms:W3CDTF">2019-10-23T09:53:22Z</dcterms:modified>
</cp:coreProperties>
</file>